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0"/>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Sunborn" charset="1" panose="00000500000000000000"/>
      <p:regular r:id="rId17"/>
    </p:embeddedFont>
    <p:embeddedFont>
      <p:font typeface="Gotham Bold" charset="1" panose="00000000000000000000"/>
      <p:regular r:id="rId18"/>
    </p:embeddedFont>
    <p:embeddedFont>
      <p:font typeface="Gotham" charset="1" panose="00000000000000000000"/>
      <p:regular r:id="rId19"/>
    </p:embeddedFont>
    <p:embeddedFont>
      <p:font typeface="Inter" charset="1" panose="020B05020300000000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notesMasters/notesMaster1.xml" Type="http://schemas.openxmlformats.org/officeDocument/2006/relationships/notesMaster"/><Relationship Id="rId21" Target="theme/theme2.xml" Type="http://schemas.openxmlformats.org/officeDocument/2006/relationships/theme"/><Relationship Id="rId22" Target="notesSlides/notesSlide1.xml" Type="http://schemas.openxmlformats.org/officeDocument/2006/relationships/notesSlide"/><Relationship Id="rId23" Target="fonts/font23.fntdata" Type="http://schemas.openxmlformats.org/officeDocument/2006/relationships/font"/><Relationship Id="rId24" Target="notesSlides/notesSlide2.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Bagian nathan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Bagian nathan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https://github.com/YonatanSilitonga/Data-Sains-Data-Analisis-Kelompok-3" TargetMode="External" Type="http://schemas.openxmlformats.org/officeDocument/2006/relationships/hyperlink"/></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EDDD"/>
        </a:solidFill>
      </p:bgPr>
    </p:bg>
    <p:spTree>
      <p:nvGrpSpPr>
        <p:cNvPr id="1" name=""/>
        <p:cNvGrpSpPr/>
        <p:nvPr/>
      </p:nvGrpSpPr>
      <p:grpSpPr>
        <a:xfrm>
          <a:off x="0" y="0"/>
          <a:ext cx="0" cy="0"/>
          <a:chOff x="0" y="0"/>
          <a:chExt cx="0" cy="0"/>
        </a:xfrm>
      </p:grpSpPr>
      <p:sp>
        <p:nvSpPr>
          <p:cNvPr name="Freeform 2" id="2"/>
          <p:cNvSpPr/>
          <p:nvPr/>
        </p:nvSpPr>
        <p:spPr>
          <a:xfrm flipH="false" flipV="false" rot="0">
            <a:off x="544711" y="6710745"/>
            <a:ext cx="1911949" cy="4345338"/>
          </a:xfrm>
          <a:custGeom>
            <a:avLst/>
            <a:gdLst/>
            <a:ahLst/>
            <a:cxnLst/>
            <a:rect r="r" b="b" t="t" l="l"/>
            <a:pathLst>
              <a:path h="4345338" w="1911949">
                <a:moveTo>
                  <a:pt x="0" y="0"/>
                </a:moveTo>
                <a:lnTo>
                  <a:pt x="1911949" y="0"/>
                </a:lnTo>
                <a:lnTo>
                  <a:pt x="1911949" y="4345339"/>
                </a:lnTo>
                <a:lnTo>
                  <a:pt x="0" y="4345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4711" y="-769084"/>
            <a:ext cx="1911949" cy="4345338"/>
          </a:xfrm>
          <a:custGeom>
            <a:avLst/>
            <a:gdLst/>
            <a:ahLst/>
            <a:cxnLst/>
            <a:rect r="r" b="b" t="t" l="l"/>
            <a:pathLst>
              <a:path h="4345338" w="1911949">
                <a:moveTo>
                  <a:pt x="0" y="0"/>
                </a:moveTo>
                <a:lnTo>
                  <a:pt x="1911949" y="0"/>
                </a:lnTo>
                <a:lnTo>
                  <a:pt x="1911949" y="4345339"/>
                </a:lnTo>
                <a:lnTo>
                  <a:pt x="0" y="4345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544711" y="2939493"/>
            <a:ext cx="1911949" cy="4345338"/>
          </a:xfrm>
          <a:custGeom>
            <a:avLst/>
            <a:gdLst/>
            <a:ahLst/>
            <a:cxnLst/>
            <a:rect r="r" b="b" t="t" l="l"/>
            <a:pathLst>
              <a:path h="4345338" w="1911949">
                <a:moveTo>
                  <a:pt x="1911949" y="0"/>
                </a:moveTo>
                <a:lnTo>
                  <a:pt x="0" y="0"/>
                </a:lnTo>
                <a:lnTo>
                  <a:pt x="0" y="4345339"/>
                </a:lnTo>
                <a:lnTo>
                  <a:pt x="1911949" y="4345339"/>
                </a:lnTo>
                <a:lnTo>
                  <a:pt x="191194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a:hlinkClick r:id="rId6" tooltip="https://github.com/YonatanSilitonga/Data-Sains-Data-Analisis-Kelompok-3"/>
          </p:cNvPr>
          <p:cNvSpPr/>
          <p:nvPr/>
        </p:nvSpPr>
        <p:spPr>
          <a:xfrm flipH="false" flipV="false" rot="0">
            <a:off x="3369750" y="771777"/>
            <a:ext cx="416467" cy="631808"/>
          </a:xfrm>
          <a:custGeom>
            <a:avLst/>
            <a:gdLst/>
            <a:ahLst/>
            <a:cxnLst/>
            <a:rect r="r" b="b" t="t" l="l"/>
            <a:pathLst>
              <a:path h="631808" w="416467">
                <a:moveTo>
                  <a:pt x="0" y="0"/>
                </a:moveTo>
                <a:lnTo>
                  <a:pt x="416466" y="0"/>
                </a:lnTo>
                <a:lnTo>
                  <a:pt x="416466" y="631808"/>
                </a:lnTo>
                <a:lnTo>
                  <a:pt x="0" y="6318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369750" y="1786424"/>
            <a:ext cx="13889550" cy="4039761"/>
          </a:xfrm>
          <a:prstGeom prst="rect">
            <a:avLst/>
          </a:prstGeom>
        </p:spPr>
        <p:txBody>
          <a:bodyPr anchor="t" rtlCol="false" tIns="0" lIns="0" bIns="0" rIns="0">
            <a:spAutoFit/>
          </a:bodyPr>
          <a:lstStyle/>
          <a:p>
            <a:pPr algn="l" marL="0" indent="0" lvl="0">
              <a:lnSpc>
                <a:spcPts val="7968"/>
              </a:lnSpc>
            </a:pPr>
            <a:r>
              <a:rPr lang="en-US" sz="6585">
                <a:solidFill>
                  <a:srgbClr val="5F6F52"/>
                </a:solidFill>
                <a:latin typeface="Sunborn"/>
                <a:ea typeface="Sunborn"/>
                <a:cs typeface="Sunborn"/>
                <a:sym typeface="Sunborn"/>
              </a:rPr>
              <a:t>Analisis Anomali dan Ketepatan Kuota Penggunaan Pupuk Subsidi pada Kelompok Tani di Kecamatan Laguboti</a:t>
            </a:r>
          </a:p>
        </p:txBody>
      </p:sp>
      <p:sp>
        <p:nvSpPr>
          <p:cNvPr name="TextBox 7" id="7"/>
          <p:cNvSpPr txBox="true"/>
          <p:nvPr/>
        </p:nvSpPr>
        <p:spPr>
          <a:xfrm rot="0">
            <a:off x="3369750" y="5983596"/>
            <a:ext cx="7576345" cy="3398529"/>
          </a:xfrm>
          <a:prstGeom prst="rect">
            <a:avLst/>
          </a:prstGeom>
        </p:spPr>
        <p:txBody>
          <a:bodyPr anchor="t" rtlCol="false" tIns="0" lIns="0" bIns="0" rIns="0">
            <a:spAutoFit/>
          </a:bodyPr>
          <a:lstStyle/>
          <a:p>
            <a:pPr algn="l">
              <a:lnSpc>
                <a:spcPts val="4864"/>
              </a:lnSpc>
            </a:pPr>
            <a:r>
              <a:rPr lang="en-US" sz="3474" b="true">
                <a:solidFill>
                  <a:srgbClr val="5F6F52"/>
                </a:solidFill>
                <a:latin typeface="Gotham Bold"/>
                <a:ea typeface="Gotham Bold"/>
                <a:cs typeface="Gotham Bold"/>
                <a:sym typeface="Gotham Bold"/>
              </a:rPr>
              <a:t>Kelompok 3:</a:t>
            </a:r>
          </a:p>
          <a:p>
            <a:pPr algn="l">
              <a:lnSpc>
                <a:spcPts val="3744"/>
              </a:lnSpc>
            </a:pPr>
            <a:r>
              <a:rPr lang="en-US" sz="2674" b="true">
                <a:solidFill>
                  <a:srgbClr val="5F6F52"/>
                </a:solidFill>
                <a:latin typeface="Gotham Bold"/>
                <a:ea typeface="Gotham Bold"/>
                <a:cs typeface="Gotham Bold"/>
                <a:sym typeface="Gotham Bold"/>
              </a:rPr>
              <a:t>11423005 | Yonatan Rizky Partogi Silitonga  </a:t>
            </a:r>
          </a:p>
          <a:p>
            <a:pPr algn="l">
              <a:lnSpc>
                <a:spcPts val="3744"/>
              </a:lnSpc>
            </a:pPr>
            <a:r>
              <a:rPr lang="en-US" sz="2674" b="true">
                <a:solidFill>
                  <a:srgbClr val="5F6F52"/>
                </a:solidFill>
                <a:latin typeface="Gotham Bold"/>
                <a:ea typeface="Gotham Bold"/>
                <a:cs typeface="Gotham Bold"/>
                <a:sym typeface="Gotham Bold"/>
              </a:rPr>
              <a:t>11423024 | Fernando Yosia Parhusip</a:t>
            </a:r>
          </a:p>
          <a:p>
            <a:pPr algn="l">
              <a:lnSpc>
                <a:spcPts val="3744"/>
              </a:lnSpc>
            </a:pPr>
            <a:r>
              <a:rPr lang="en-US" sz="2674" b="true">
                <a:solidFill>
                  <a:srgbClr val="5F6F52"/>
                </a:solidFill>
                <a:latin typeface="Gotham Bold"/>
                <a:ea typeface="Gotham Bold"/>
                <a:cs typeface="Gotham Bold"/>
                <a:sym typeface="Gotham Bold"/>
              </a:rPr>
              <a:t>11423030 | Grace Yosephine </a:t>
            </a:r>
          </a:p>
          <a:p>
            <a:pPr algn="l">
              <a:lnSpc>
                <a:spcPts val="3744"/>
              </a:lnSpc>
            </a:pPr>
            <a:r>
              <a:rPr lang="en-US" sz="2674" b="true">
                <a:solidFill>
                  <a:srgbClr val="5F6F52"/>
                </a:solidFill>
                <a:latin typeface="Gotham Bold"/>
                <a:ea typeface="Gotham Bold"/>
                <a:cs typeface="Gotham Bold"/>
                <a:sym typeface="Gotham Bold"/>
              </a:rPr>
              <a:t>11423054 | Natan Obet Nego Hutahaean</a:t>
            </a:r>
          </a:p>
          <a:p>
            <a:pPr algn="l">
              <a:lnSpc>
                <a:spcPts val="3744"/>
              </a:lnSpc>
            </a:pPr>
            <a:r>
              <a:rPr lang="en-US" sz="2674" b="true">
                <a:solidFill>
                  <a:srgbClr val="5F6F52"/>
                </a:solidFill>
                <a:latin typeface="Gotham Bold"/>
                <a:ea typeface="Gotham Bold"/>
                <a:cs typeface="Gotham Bold"/>
                <a:sym typeface="Gotham Bold"/>
              </a:rPr>
              <a:t>11423060 | Gracia Anggraini Manik</a:t>
            </a:r>
          </a:p>
          <a:p>
            <a:pPr algn="l" marL="0" indent="0" lvl="0">
              <a:lnSpc>
                <a:spcPts val="3744"/>
              </a:lnSpc>
            </a:pPr>
            <a:r>
              <a:rPr lang="en-US" b="true" sz="2674">
                <a:solidFill>
                  <a:srgbClr val="5F6F52"/>
                </a:solidFill>
                <a:latin typeface="Gotham Bold"/>
                <a:ea typeface="Gotham Bold"/>
                <a:cs typeface="Gotham Bold"/>
                <a:sym typeface="Gotham Bold"/>
              </a:rPr>
              <a:t>11423064 | Yenny Angelita Gurning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EDDD"/>
        </a:solidFill>
      </p:bgPr>
    </p:bg>
    <p:spTree>
      <p:nvGrpSpPr>
        <p:cNvPr id="1" name=""/>
        <p:cNvGrpSpPr/>
        <p:nvPr/>
      </p:nvGrpSpPr>
      <p:grpSpPr>
        <a:xfrm>
          <a:off x="0" y="0"/>
          <a:ext cx="0" cy="0"/>
          <a:chOff x="0" y="0"/>
          <a:chExt cx="0" cy="0"/>
        </a:xfrm>
      </p:grpSpPr>
      <p:grpSp>
        <p:nvGrpSpPr>
          <p:cNvPr name="Group 2" id="2"/>
          <p:cNvGrpSpPr/>
          <p:nvPr/>
        </p:nvGrpSpPr>
        <p:grpSpPr>
          <a:xfrm rot="0">
            <a:off x="957787" y="2463102"/>
            <a:ext cx="4361900" cy="5360796"/>
            <a:chOff x="0" y="0"/>
            <a:chExt cx="769315" cy="945492"/>
          </a:xfrm>
        </p:grpSpPr>
        <p:sp>
          <p:nvSpPr>
            <p:cNvPr name="Freeform 3" id="3"/>
            <p:cNvSpPr/>
            <p:nvPr/>
          </p:nvSpPr>
          <p:spPr>
            <a:xfrm flipH="false" flipV="false" rot="0">
              <a:off x="0" y="0"/>
              <a:ext cx="769315" cy="945492"/>
            </a:xfrm>
            <a:custGeom>
              <a:avLst/>
              <a:gdLst/>
              <a:ahLst/>
              <a:cxnLst/>
              <a:rect r="r" b="b" t="t" l="l"/>
              <a:pathLst>
                <a:path h="945492" w="769315">
                  <a:moveTo>
                    <a:pt x="0" y="0"/>
                  </a:moveTo>
                  <a:lnTo>
                    <a:pt x="769315" y="0"/>
                  </a:lnTo>
                  <a:lnTo>
                    <a:pt x="769315" y="945492"/>
                  </a:lnTo>
                  <a:lnTo>
                    <a:pt x="0" y="945492"/>
                  </a:lnTo>
                  <a:close/>
                </a:path>
              </a:pathLst>
            </a:custGeom>
            <a:blipFill>
              <a:blip r:embed="rId2"/>
              <a:stretch>
                <a:fillRect l="-29591" t="0" r="-34275" b="0"/>
              </a:stretch>
            </a:blipFill>
            <a:ln cap="sq">
              <a:noFill/>
              <a:prstDash val="solid"/>
              <a:miter/>
            </a:ln>
          </p:spPr>
        </p:sp>
      </p:grpSp>
      <p:grpSp>
        <p:nvGrpSpPr>
          <p:cNvPr name="Group 4" id="4"/>
          <p:cNvGrpSpPr/>
          <p:nvPr/>
        </p:nvGrpSpPr>
        <p:grpSpPr>
          <a:xfrm rot="0">
            <a:off x="5572593" y="2463102"/>
            <a:ext cx="6578717" cy="2407367"/>
            <a:chOff x="0" y="0"/>
            <a:chExt cx="812800" cy="297430"/>
          </a:xfrm>
        </p:grpSpPr>
        <p:sp>
          <p:nvSpPr>
            <p:cNvPr name="Freeform 5" id="5"/>
            <p:cNvSpPr/>
            <p:nvPr/>
          </p:nvSpPr>
          <p:spPr>
            <a:xfrm flipH="false" flipV="false" rot="0">
              <a:off x="0" y="0"/>
              <a:ext cx="812800" cy="297430"/>
            </a:xfrm>
            <a:custGeom>
              <a:avLst/>
              <a:gdLst/>
              <a:ahLst/>
              <a:cxnLst/>
              <a:rect r="r" b="b" t="t" l="l"/>
              <a:pathLst>
                <a:path h="297430" w="812800">
                  <a:moveTo>
                    <a:pt x="0" y="0"/>
                  </a:moveTo>
                  <a:lnTo>
                    <a:pt x="812800" y="0"/>
                  </a:lnTo>
                  <a:lnTo>
                    <a:pt x="812800" y="297430"/>
                  </a:lnTo>
                  <a:lnTo>
                    <a:pt x="0" y="297430"/>
                  </a:lnTo>
                  <a:close/>
                </a:path>
              </a:pathLst>
            </a:custGeom>
            <a:blipFill>
              <a:blip r:embed="rId3"/>
              <a:stretch>
                <a:fillRect l="0" t="-44419" r="0" b="-60536"/>
              </a:stretch>
            </a:blipFill>
            <a:ln cap="sq">
              <a:noFill/>
              <a:prstDash val="solid"/>
              <a:miter/>
            </a:ln>
          </p:spPr>
        </p:sp>
      </p:grpSp>
      <p:grpSp>
        <p:nvGrpSpPr>
          <p:cNvPr name="Group 6" id="6"/>
          <p:cNvGrpSpPr/>
          <p:nvPr/>
        </p:nvGrpSpPr>
        <p:grpSpPr>
          <a:xfrm rot="0">
            <a:off x="5572593" y="5089544"/>
            <a:ext cx="6637433" cy="2734353"/>
            <a:chOff x="0" y="0"/>
            <a:chExt cx="1179649" cy="485968"/>
          </a:xfrm>
        </p:grpSpPr>
        <p:sp>
          <p:nvSpPr>
            <p:cNvPr name="Freeform 7" id="7"/>
            <p:cNvSpPr/>
            <p:nvPr/>
          </p:nvSpPr>
          <p:spPr>
            <a:xfrm flipH="false" flipV="false" rot="0">
              <a:off x="0" y="0"/>
              <a:ext cx="1179649" cy="485968"/>
            </a:xfrm>
            <a:custGeom>
              <a:avLst/>
              <a:gdLst/>
              <a:ahLst/>
              <a:cxnLst/>
              <a:rect r="r" b="b" t="t" l="l"/>
              <a:pathLst>
                <a:path h="485968" w="1179649">
                  <a:moveTo>
                    <a:pt x="0" y="0"/>
                  </a:moveTo>
                  <a:lnTo>
                    <a:pt x="1179649" y="0"/>
                  </a:lnTo>
                  <a:lnTo>
                    <a:pt x="1179649" y="485968"/>
                  </a:lnTo>
                  <a:lnTo>
                    <a:pt x="0" y="485968"/>
                  </a:lnTo>
                  <a:close/>
                </a:path>
              </a:pathLst>
            </a:custGeom>
            <a:blipFill>
              <a:blip r:embed="rId4"/>
              <a:stretch>
                <a:fillRect l="0" t="-44735" r="0" b="-37321"/>
              </a:stretch>
            </a:blipFill>
            <a:ln cap="sq">
              <a:noFill/>
              <a:prstDash val="solid"/>
              <a:miter/>
            </a:ln>
          </p:spPr>
        </p:sp>
      </p:grpSp>
      <p:sp>
        <p:nvSpPr>
          <p:cNvPr name="Freeform 8" id="8"/>
          <p:cNvSpPr/>
          <p:nvPr/>
        </p:nvSpPr>
        <p:spPr>
          <a:xfrm flipH="false" flipV="false" rot="0">
            <a:off x="16004893" y="8623169"/>
            <a:ext cx="3293711" cy="871461"/>
          </a:xfrm>
          <a:custGeom>
            <a:avLst/>
            <a:gdLst/>
            <a:ahLst/>
            <a:cxnLst/>
            <a:rect r="r" b="b" t="t" l="l"/>
            <a:pathLst>
              <a:path h="871461" w="3293711">
                <a:moveTo>
                  <a:pt x="0" y="0"/>
                </a:moveTo>
                <a:lnTo>
                  <a:pt x="3293711" y="0"/>
                </a:lnTo>
                <a:lnTo>
                  <a:pt x="3293711" y="871461"/>
                </a:lnTo>
                <a:lnTo>
                  <a:pt x="0" y="8714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618155" y="1028700"/>
            <a:ext cx="3293711" cy="871461"/>
          </a:xfrm>
          <a:custGeom>
            <a:avLst/>
            <a:gdLst/>
            <a:ahLst/>
            <a:cxnLst/>
            <a:rect r="r" b="b" t="t" l="l"/>
            <a:pathLst>
              <a:path h="871461" w="3293711">
                <a:moveTo>
                  <a:pt x="0" y="0"/>
                </a:moveTo>
                <a:lnTo>
                  <a:pt x="3293710" y="0"/>
                </a:lnTo>
                <a:lnTo>
                  <a:pt x="3293710" y="871461"/>
                </a:lnTo>
                <a:lnTo>
                  <a:pt x="0" y="8714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12385062" y="2409147"/>
            <a:ext cx="5078501" cy="5360796"/>
            <a:chOff x="0" y="0"/>
            <a:chExt cx="895703" cy="945492"/>
          </a:xfrm>
        </p:grpSpPr>
        <p:sp>
          <p:nvSpPr>
            <p:cNvPr name="Freeform 11" id="11"/>
            <p:cNvSpPr/>
            <p:nvPr/>
          </p:nvSpPr>
          <p:spPr>
            <a:xfrm flipH="false" flipV="false" rot="0">
              <a:off x="0" y="0"/>
              <a:ext cx="895703" cy="945492"/>
            </a:xfrm>
            <a:custGeom>
              <a:avLst/>
              <a:gdLst/>
              <a:ahLst/>
              <a:cxnLst/>
              <a:rect r="r" b="b" t="t" l="l"/>
              <a:pathLst>
                <a:path h="945492" w="895703">
                  <a:moveTo>
                    <a:pt x="0" y="0"/>
                  </a:moveTo>
                  <a:lnTo>
                    <a:pt x="895703" y="0"/>
                  </a:lnTo>
                  <a:lnTo>
                    <a:pt x="895703" y="945492"/>
                  </a:lnTo>
                  <a:lnTo>
                    <a:pt x="0" y="945492"/>
                  </a:lnTo>
                  <a:close/>
                </a:path>
              </a:pathLst>
            </a:custGeom>
            <a:blipFill>
              <a:blip r:embed="rId7"/>
              <a:stretch>
                <a:fillRect l="-20372" t="0" r="-20372" b="0"/>
              </a:stretch>
            </a:blipFill>
            <a:ln cap="sq">
              <a:noFill/>
              <a:prstDash val="solid"/>
              <a:miter/>
            </a:ln>
          </p:spPr>
        </p:sp>
      </p:grpSp>
      <p:sp>
        <p:nvSpPr>
          <p:cNvPr name="TextBox 12" id="12"/>
          <p:cNvSpPr txBox="true"/>
          <p:nvPr/>
        </p:nvSpPr>
        <p:spPr>
          <a:xfrm rot="0">
            <a:off x="1028700" y="1019175"/>
            <a:ext cx="16230600" cy="1161912"/>
          </a:xfrm>
          <a:prstGeom prst="rect">
            <a:avLst/>
          </a:prstGeom>
        </p:spPr>
        <p:txBody>
          <a:bodyPr anchor="t" rtlCol="false" tIns="0" lIns="0" bIns="0" rIns="0">
            <a:spAutoFit/>
          </a:bodyPr>
          <a:lstStyle/>
          <a:p>
            <a:pPr algn="ctr" marL="0" indent="0" lvl="0">
              <a:lnSpc>
                <a:spcPts val="9206"/>
              </a:lnSpc>
            </a:pPr>
            <a:r>
              <a:rPr lang="en-US" sz="7608">
                <a:solidFill>
                  <a:srgbClr val="5F6F52"/>
                </a:solidFill>
                <a:latin typeface="Sunborn"/>
                <a:ea typeface="Sunborn"/>
                <a:cs typeface="Sunborn"/>
                <a:sym typeface="Sunborn"/>
              </a:rPr>
              <a:t>Lampiran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EDDD"/>
        </a:solidFill>
      </p:bgPr>
    </p:bg>
    <p:spTree>
      <p:nvGrpSpPr>
        <p:cNvPr id="1" name=""/>
        <p:cNvGrpSpPr/>
        <p:nvPr/>
      </p:nvGrpSpPr>
      <p:grpSpPr>
        <a:xfrm>
          <a:off x="0" y="0"/>
          <a:ext cx="0" cy="0"/>
          <a:chOff x="0" y="0"/>
          <a:chExt cx="0" cy="0"/>
        </a:xfrm>
      </p:grpSpPr>
      <p:sp>
        <p:nvSpPr>
          <p:cNvPr name="Freeform 2" id="2"/>
          <p:cNvSpPr/>
          <p:nvPr/>
        </p:nvSpPr>
        <p:spPr>
          <a:xfrm flipH="false" flipV="false" rot="0">
            <a:off x="544711" y="6710745"/>
            <a:ext cx="1911949" cy="4345338"/>
          </a:xfrm>
          <a:custGeom>
            <a:avLst/>
            <a:gdLst/>
            <a:ahLst/>
            <a:cxnLst/>
            <a:rect r="r" b="b" t="t" l="l"/>
            <a:pathLst>
              <a:path h="4345338" w="1911949">
                <a:moveTo>
                  <a:pt x="0" y="0"/>
                </a:moveTo>
                <a:lnTo>
                  <a:pt x="1911949" y="0"/>
                </a:lnTo>
                <a:lnTo>
                  <a:pt x="1911949" y="4345339"/>
                </a:lnTo>
                <a:lnTo>
                  <a:pt x="0" y="4345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28651" y="6710745"/>
            <a:ext cx="1911949" cy="4345338"/>
          </a:xfrm>
          <a:custGeom>
            <a:avLst/>
            <a:gdLst/>
            <a:ahLst/>
            <a:cxnLst/>
            <a:rect r="r" b="b" t="t" l="l"/>
            <a:pathLst>
              <a:path h="4345338" w="1911949">
                <a:moveTo>
                  <a:pt x="0" y="0"/>
                </a:moveTo>
                <a:lnTo>
                  <a:pt x="1911949" y="0"/>
                </a:lnTo>
                <a:lnTo>
                  <a:pt x="1911949" y="4345339"/>
                </a:lnTo>
                <a:lnTo>
                  <a:pt x="0" y="4345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44711" y="-769084"/>
            <a:ext cx="1911949" cy="4345338"/>
          </a:xfrm>
          <a:custGeom>
            <a:avLst/>
            <a:gdLst/>
            <a:ahLst/>
            <a:cxnLst/>
            <a:rect r="r" b="b" t="t" l="l"/>
            <a:pathLst>
              <a:path h="4345338" w="1911949">
                <a:moveTo>
                  <a:pt x="0" y="0"/>
                </a:moveTo>
                <a:lnTo>
                  <a:pt x="1911949" y="0"/>
                </a:lnTo>
                <a:lnTo>
                  <a:pt x="1911949" y="4345339"/>
                </a:lnTo>
                <a:lnTo>
                  <a:pt x="0" y="4345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128651" y="-769084"/>
            <a:ext cx="1911949" cy="4345338"/>
          </a:xfrm>
          <a:custGeom>
            <a:avLst/>
            <a:gdLst/>
            <a:ahLst/>
            <a:cxnLst/>
            <a:rect r="r" b="b" t="t" l="l"/>
            <a:pathLst>
              <a:path h="4345338" w="1911949">
                <a:moveTo>
                  <a:pt x="0" y="0"/>
                </a:moveTo>
                <a:lnTo>
                  <a:pt x="1911949" y="0"/>
                </a:lnTo>
                <a:lnTo>
                  <a:pt x="1911949" y="4345339"/>
                </a:lnTo>
                <a:lnTo>
                  <a:pt x="0" y="4345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544711" y="2939493"/>
            <a:ext cx="1911949" cy="4345338"/>
          </a:xfrm>
          <a:custGeom>
            <a:avLst/>
            <a:gdLst/>
            <a:ahLst/>
            <a:cxnLst/>
            <a:rect r="r" b="b" t="t" l="l"/>
            <a:pathLst>
              <a:path h="4345338" w="1911949">
                <a:moveTo>
                  <a:pt x="1911949" y="0"/>
                </a:moveTo>
                <a:lnTo>
                  <a:pt x="0" y="0"/>
                </a:lnTo>
                <a:lnTo>
                  <a:pt x="0" y="4345339"/>
                </a:lnTo>
                <a:lnTo>
                  <a:pt x="1911949" y="4345339"/>
                </a:lnTo>
                <a:lnTo>
                  <a:pt x="191194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0">
            <a:off x="17128651" y="2939493"/>
            <a:ext cx="1911949" cy="4345338"/>
          </a:xfrm>
          <a:custGeom>
            <a:avLst/>
            <a:gdLst/>
            <a:ahLst/>
            <a:cxnLst/>
            <a:rect r="r" b="b" t="t" l="l"/>
            <a:pathLst>
              <a:path h="4345338" w="1911949">
                <a:moveTo>
                  <a:pt x="1911949" y="0"/>
                </a:moveTo>
                <a:lnTo>
                  <a:pt x="0" y="0"/>
                </a:lnTo>
                <a:lnTo>
                  <a:pt x="0" y="4345339"/>
                </a:lnTo>
                <a:lnTo>
                  <a:pt x="1911949" y="4345339"/>
                </a:lnTo>
                <a:lnTo>
                  <a:pt x="191194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3239101" y="1949207"/>
            <a:ext cx="13889550" cy="5040471"/>
          </a:xfrm>
          <a:prstGeom prst="rect">
            <a:avLst/>
          </a:prstGeom>
        </p:spPr>
        <p:txBody>
          <a:bodyPr anchor="t" rtlCol="false" tIns="0" lIns="0" bIns="0" rIns="0">
            <a:spAutoFit/>
          </a:bodyPr>
          <a:lstStyle/>
          <a:p>
            <a:pPr algn="l" marL="0" indent="0" lvl="0">
              <a:lnSpc>
                <a:spcPts val="19918"/>
              </a:lnSpc>
            </a:pPr>
            <a:r>
              <a:rPr lang="en-US" sz="16461">
                <a:solidFill>
                  <a:srgbClr val="5F6F52"/>
                </a:solidFill>
                <a:latin typeface="Sunborn"/>
                <a:ea typeface="Sunborn"/>
                <a:cs typeface="Sunborn"/>
                <a:sym typeface="Sunborn"/>
              </a:rPr>
              <a:t>Terima Kasih</a:t>
            </a:r>
          </a:p>
        </p:txBody>
      </p:sp>
      <p:grpSp>
        <p:nvGrpSpPr>
          <p:cNvPr name="Group 9" id="9"/>
          <p:cNvGrpSpPr/>
          <p:nvPr/>
        </p:nvGrpSpPr>
        <p:grpSpPr>
          <a:xfrm rot="0">
            <a:off x="3369750" y="7284832"/>
            <a:ext cx="3086100" cy="881955"/>
            <a:chOff x="0" y="0"/>
            <a:chExt cx="812800" cy="232284"/>
          </a:xfrm>
        </p:grpSpPr>
        <p:sp>
          <p:nvSpPr>
            <p:cNvPr name="Freeform 10" id="10"/>
            <p:cNvSpPr/>
            <p:nvPr/>
          </p:nvSpPr>
          <p:spPr>
            <a:xfrm flipH="false" flipV="false" rot="0">
              <a:off x="0" y="0"/>
              <a:ext cx="812800" cy="232284"/>
            </a:xfrm>
            <a:custGeom>
              <a:avLst/>
              <a:gdLst/>
              <a:ahLst/>
              <a:cxnLst/>
              <a:rect r="r" b="b" t="t" l="l"/>
              <a:pathLst>
                <a:path h="232284" w="812800">
                  <a:moveTo>
                    <a:pt x="0" y="0"/>
                  </a:moveTo>
                  <a:lnTo>
                    <a:pt x="812800" y="0"/>
                  </a:lnTo>
                  <a:lnTo>
                    <a:pt x="812800" y="232284"/>
                  </a:lnTo>
                  <a:lnTo>
                    <a:pt x="0" y="232284"/>
                  </a:lnTo>
                  <a:close/>
                </a:path>
              </a:pathLst>
            </a:custGeom>
            <a:solidFill>
              <a:srgbClr val="5F6F52"/>
            </a:solidFill>
          </p:spPr>
        </p:sp>
        <p:sp>
          <p:nvSpPr>
            <p:cNvPr name="TextBox 11" id="11"/>
            <p:cNvSpPr txBox="true"/>
            <p:nvPr/>
          </p:nvSpPr>
          <p:spPr>
            <a:xfrm>
              <a:off x="0" y="-57150"/>
              <a:ext cx="812800" cy="289434"/>
            </a:xfrm>
            <a:prstGeom prst="rect">
              <a:avLst/>
            </a:prstGeom>
          </p:spPr>
          <p:txBody>
            <a:bodyPr anchor="ctr" rtlCol="false" tIns="50800" lIns="50800" bIns="50800" rIns="50800"/>
            <a:lstStyle/>
            <a:p>
              <a:pPr algn="ctr">
                <a:lnSpc>
                  <a:spcPts val="3852"/>
                </a:lnSpc>
              </a:pPr>
              <a:r>
                <a:rPr lang="en-US" b="true" sz="2751">
                  <a:solidFill>
                    <a:srgbClr val="FFFFFF"/>
                  </a:solidFill>
                  <a:latin typeface="Gotham Bold"/>
                  <a:ea typeface="Gotham Bold"/>
                  <a:cs typeface="Gotham Bold"/>
                  <a:sym typeface="Gotham Bold"/>
                </a:rPr>
                <a:t>By: Kelompok 3</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EDDD"/>
        </a:solidFill>
      </p:bgPr>
    </p:bg>
    <p:spTree>
      <p:nvGrpSpPr>
        <p:cNvPr id="1" name=""/>
        <p:cNvGrpSpPr/>
        <p:nvPr/>
      </p:nvGrpSpPr>
      <p:grpSpPr>
        <a:xfrm>
          <a:off x="0" y="0"/>
          <a:ext cx="0" cy="0"/>
          <a:chOff x="0" y="0"/>
          <a:chExt cx="0" cy="0"/>
        </a:xfrm>
      </p:grpSpPr>
      <p:grpSp>
        <p:nvGrpSpPr>
          <p:cNvPr name="Group 2" id="2"/>
          <p:cNvGrpSpPr/>
          <p:nvPr/>
        </p:nvGrpSpPr>
        <p:grpSpPr>
          <a:xfrm rot="0">
            <a:off x="9144000" y="2347613"/>
            <a:ext cx="8533424" cy="5591774"/>
            <a:chOff x="0" y="0"/>
            <a:chExt cx="1322051" cy="866312"/>
          </a:xfrm>
        </p:grpSpPr>
        <p:sp>
          <p:nvSpPr>
            <p:cNvPr name="Freeform 3" id="3"/>
            <p:cNvSpPr/>
            <p:nvPr/>
          </p:nvSpPr>
          <p:spPr>
            <a:xfrm flipH="false" flipV="false" rot="0">
              <a:off x="0" y="0"/>
              <a:ext cx="1322051" cy="866312"/>
            </a:xfrm>
            <a:custGeom>
              <a:avLst/>
              <a:gdLst/>
              <a:ahLst/>
              <a:cxnLst/>
              <a:rect r="r" b="b" t="t" l="l"/>
              <a:pathLst>
                <a:path h="866312" w="1322051">
                  <a:moveTo>
                    <a:pt x="0" y="0"/>
                  </a:moveTo>
                  <a:lnTo>
                    <a:pt x="1322051" y="0"/>
                  </a:lnTo>
                  <a:lnTo>
                    <a:pt x="1322051" y="866312"/>
                  </a:lnTo>
                  <a:lnTo>
                    <a:pt x="0" y="866312"/>
                  </a:lnTo>
                  <a:close/>
                </a:path>
              </a:pathLst>
            </a:custGeom>
            <a:blipFill>
              <a:blip r:embed="rId2"/>
              <a:stretch>
                <a:fillRect l="0" t="-837" r="0" b="-837"/>
              </a:stretch>
            </a:blipFill>
          </p:spPr>
        </p:sp>
      </p:grpSp>
      <p:grpSp>
        <p:nvGrpSpPr>
          <p:cNvPr name="Group 4" id="4"/>
          <p:cNvGrpSpPr/>
          <p:nvPr/>
        </p:nvGrpSpPr>
        <p:grpSpPr>
          <a:xfrm rot="0">
            <a:off x="-343332" y="-275746"/>
            <a:ext cx="10401426" cy="10688023"/>
            <a:chOff x="0" y="0"/>
            <a:chExt cx="2739470" cy="2814953"/>
          </a:xfrm>
        </p:grpSpPr>
        <p:sp>
          <p:nvSpPr>
            <p:cNvPr name="Freeform 5" id="5"/>
            <p:cNvSpPr/>
            <p:nvPr/>
          </p:nvSpPr>
          <p:spPr>
            <a:xfrm flipH="false" flipV="false" rot="0">
              <a:off x="0" y="0"/>
              <a:ext cx="2739470" cy="2814953"/>
            </a:xfrm>
            <a:custGeom>
              <a:avLst/>
              <a:gdLst/>
              <a:ahLst/>
              <a:cxnLst/>
              <a:rect r="r" b="b" t="t" l="l"/>
              <a:pathLst>
                <a:path h="2814953" w="2739470">
                  <a:moveTo>
                    <a:pt x="0" y="0"/>
                  </a:moveTo>
                  <a:lnTo>
                    <a:pt x="2739470" y="0"/>
                  </a:lnTo>
                  <a:lnTo>
                    <a:pt x="2739470" y="2814953"/>
                  </a:lnTo>
                  <a:lnTo>
                    <a:pt x="0" y="2814953"/>
                  </a:lnTo>
                  <a:close/>
                </a:path>
              </a:pathLst>
            </a:custGeom>
            <a:solidFill>
              <a:srgbClr val="D6DAC8"/>
            </a:solidFill>
          </p:spPr>
        </p:sp>
        <p:sp>
          <p:nvSpPr>
            <p:cNvPr name="TextBox 6" id="6"/>
            <p:cNvSpPr txBox="true"/>
            <p:nvPr/>
          </p:nvSpPr>
          <p:spPr>
            <a:xfrm>
              <a:off x="0" y="-47625"/>
              <a:ext cx="2739470" cy="2862578"/>
            </a:xfrm>
            <a:prstGeom prst="rect">
              <a:avLst/>
            </a:prstGeom>
          </p:spPr>
          <p:txBody>
            <a:bodyPr anchor="ctr" rtlCol="false" tIns="50800" lIns="50800" bIns="50800" rIns="50800"/>
            <a:lstStyle/>
            <a:p>
              <a:pPr algn="ctr">
                <a:lnSpc>
                  <a:spcPts val="3012"/>
                </a:lnSpc>
              </a:pPr>
            </a:p>
          </p:txBody>
        </p:sp>
      </p:grpSp>
      <p:sp>
        <p:nvSpPr>
          <p:cNvPr name="Freeform 7" id="7"/>
          <p:cNvSpPr/>
          <p:nvPr/>
        </p:nvSpPr>
        <p:spPr>
          <a:xfrm flipH="false" flipV="false" rot="0">
            <a:off x="13802780" y="8656265"/>
            <a:ext cx="3874644" cy="1025166"/>
          </a:xfrm>
          <a:custGeom>
            <a:avLst/>
            <a:gdLst/>
            <a:ahLst/>
            <a:cxnLst/>
            <a:rect r="r" b="b" t="t" l="l"/>
            <a:pathLst>
              <a:path h="1025166" w="3874644">
                <a:moveTo>
                  <a:pt x="0" y="0"/>
                </a:moveTo>
                <a:lnTo>
                  <a:pt x="3874644" y="0"/>
                </a:lnTo>
                <a:lnTo>
                  <a:pt x="3874644" y="1025166"/>
                </a:lnTo>
                <a:lnTo>
                  <a:pt x="0" y="10251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765475" y="-807462"/>
            <a:ext cx="1911949" cy="4345338"/>
          </a:xfrm>
          <a:custGeom>
            <a:avLst/>
            <a:gdLst/>
            <a:ahLst/>
            <a:cxnLst/>
            <a:rect r="r" b="b" t="t" l="l"/>
            <a:pathLst>
              <a:path h="4345338" w="1911949">
                <a:moveTo>
                  <a:pt x="0" y="0"/>
                </a:moveTo>
                <a:lnTo>
                  <a:pt x="1911949" y="0"/>
                </a:lnTo>
                <a:lnTo>
                  <a:pt x="1911949" y="4345338"/>
                </a:lnTo>
                <a:lnTo>
                  <a:pt x="0" y="43453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562539" y="199056"/>
            <a:ext cx="9047621" cy="2845678"/>
          </a:xfrm>
          <a:prstGeom prst="rect">
            <a:avLst/>
          </a:prstGeom>
        </p:spPr>
        <p:txBody>
          <a:bodyPr anchor="t" rtlCol="false" tIns="0" lIns="0" bIns="0" rIns="0">
            <a:spAutoFit/>
          </a:bodyPr>
          <a:lstStyle/>
          <a:p>
            <a:pPr algn="l" marL="0" indent="0" lvl="0">
              <a:lnSpc>
                <a:spcPts val="11263"/>
              </a:lnSpc>
            </a:pPr>
            <a:r>
              <a:rPr lang="en-US" sz="9308">
                <a:solidFill>
                  <a:srgbClr val="5F6F52"/>
                </a:solidFill>
                <a:latin typeface="Sunborn"/>
                <a:ea typeface="Sunborn"/>
                <a:cs typeface="Sunborn"/>
                <a:sym typeface="Sunborn"/>
              </a:rPr>
              <a:t>Latar Belakang</a:t>
            </a:r>
          </a:p>
        </p:txBody>
      </p:sp>
      <p:sp>
        <p:nvSpPr>
          <p:cNvPr name="TextBox 10" id="10"/>
          <p:cNvSpPr txBox="true"/>
          <p:nvPr/>
        </p:nvSpPr>
        <p:spPr>
          <a:xfrm rot="0">
            <a:off x="562539" y="2970107"/>
            <a:ext cx="9047621" cy="6787524"/>
          </a:xfrm>
          <a:prstGeom prst="rect">
            <a:avLst/>
          </a:prstGeom>
        </p:spPr>
        <p:txBody>
          <a:bodyPr anchor="t" rtlCol="false" tIns="0" lIns="0" bIns="0" rIns="0">
            <a:spAutoFit/>
          </a:bodyPr>
          <a:lstStyle/>
          <a:p>
            <a:pPr algn="just" marL="0" indent="0" lvl="0">
              <a:lnSpc>
                <a:spcPts val="3884"/>
              </a:lnSpc>
            </a:pPr>
            <a:r>
              <a:rPr lang="en-US" sz="2774">
                <a:solidFill>
                  <a:srgbClr val="5F6F52"/>
                </a:solidFill>
                <a:latin typeface="Gotham"/>
                <a:ea typeface="Gotham"/>
                <a:cs typeface="Gotham"/>
                <a:sym typeface="Gotham"/>
              </a:rPr>
              <a:t>Program subsidi pupuk yang dijalankan oleh Kementerian Pertanian bertujuan memastikan distribusi pupuk yang merata dan tepat sasaran. Namun, di Kecamatan Laguboti, terdapat penyimpangan seperti ketidaksesuaian kuota dan pembagian yang tidak merata. Ketidakakuratan ini dapat mengurangi efektivitas penggunaan sumber daya dan meningkatkan risiko penyaluran ilegal. Untuk mengatasi masalah ini, diperlukan pendekatan data science yang sistematis, meliputi analisis data, deteksi anomali, dan rekomendasi perbaikan menggunakan teknik statistik klasik dan Isolation Forest untuk mengoptimalkan ketepatan alokasi pupuk.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6DAC8"/>
        </a:solidFill>
      </p:bgPr>
    </p:bg>
    <p:spTree>
      <p:nvGrpSpPr>
        <p:cNvPr id="1" name=""/>
        <p:cNvGrpSpPr/>
        <p:nvPr/>
      </p:nvGrpSpPr>
      <p:grpSpPr>
        <a:xfrm>
          <a:off x="0" y="0"/>
          <a:ext cx="0" cy="0"/>
          <a:chOff x="0" y="0"/>
          <a:chExt cx="0" cy="0"/>
        </a:xfrm>
      </p:grpSpPr>
      <p:grpSp>
        <p:nvGrpSpPr>
          <p:cNvPr name="Group 2" id="2"/>
          <p:cNvGrpSpPr/>
          <p:nvPr/>
        </p:nvGrpSpPr>
        <p:grpSpPr>
          <a:xfrm rot="0">
            <a:off x="-294833" y="9596668"/>
            <a:ext cx="18877666" cy="944931"/>
            <a:chOff x="0" y="0"/>
            <a:chExt cx="4971896" cy="248871"/>
          </a:xfrm>
        </p:grpSpPr>
        <p:sp>
          <p:nvSpPr>
            <p:cNvPr name="Freeform 3" id="3"/>
            <p:cNvSpPr/>
            <p:nvPr/>
          </p:nvSpPr>
          <p:spPr>
            <a:xfrm flipH="false" flipV="false" rot="0">
              <a:off x="0" y="0"/>
              <a:ext cx="4971896" cy="248871"/>
            </a:xfrm>
            <a:custGeom>
              <a:avLst/>
              <a:gdLst/>
              <a:ahLst/>
              <a:cxnLst/>
              <a:rect r="r" b="b" t="t" l="l"/>
              <a:pathLst>
                <a:path h="248871" w="4971896">
                  <a:moveTo>
                    <a:pt x="0" y="0"/>
                  </a:moveTo>
                  <a:lnTo>
                    <a:pt x="4971896" y="0"/>
                  </a:lnTo>
                  <a:lnTo>
                    <a:pt x="4971896" y="248871"/>
                  </a:lnTo>
                  <a:lnTo>
                    <a:pt x="0" y="248871"/>
                  </a:lnTo>
                  <a:close/>
                </a:path>
              </a:pathLst>
            </a:custGeom>
            <a:solidFill>
              <a:srgbClr val="F6EDDD"/>
            </a:solidFill>
          </p:spPr>
        </p:sp>
        <p:sp>
          <p:nvSpPr>
            <p:cNvPr name="TextBox 4" id="4"/>
            <p:cNvSpPr txBox="true"/>
            <p:nvPr/>
          </p:nvSpPr>
          <p:spPr>
            <a:xfrm>
              <a:off x="0" y="-47625"/>
              <a:ext cx="4971896" cy="296496"/>
            </a:xfrm>
            <a:prstGeom prst="rect">
              <a:avLst/>
            </a:prstGeom>
          </p:spPr>
          <p:txBody>
            <a:bodyPr anchor="ctr" rtlCol="false" tIns="50800" lIns="50800" bIns="50800" rIns="50800"/>
            <a:lstStyle/>
            <a:p>
              <a:pPr algn="ctr">
                <a:lnSpc>
                  <a:spcPts val="3012"/>
                </a:lnSpc>
              </a:pPr>
            </a:p>
          </p:txBody>
        </p:sp>
      </p:grpSp>
      <p:sp>
        <p:nvSpPr>
          <p:cNvPr name="Freeform 5" id="5"/>
          <p:cNvSpPr/>
          <p:nvPr/>
        </p:nvSpPr>
        <p:spPr>
          <a:xfrm flipH="false" flipV="false" rot="0">
            <a:off x="16721449" y="-266124"/>
            <a:ext cx="1075701" cy="2444776"/>
          </a:xfrm>
          <a:custGeom>
            <a:avLst/>
            <a:gdLst/>
            <a:ahLst/>
            <a:cxnLst/>
            <a:rect r="r" b="b" t="t" l="l"/>
            <a:pathLst>
              <a:path h="2444776" w="1075701">
                <a:moveTo>
                  <a:pt x="0" y="0"/>
                </a:moveTo>
                <a:lnTo>
                  <a:pt x="1075702" y="0"/>
                </a:lnTo>
                <a:lnTo>
                  <a:pt x="1075702" y="2444776"/>
                </a:lnTo>
                <a:lnTo>
                  <a:pt x="0" y="24447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490849" y="8374280"/>
            <a:ext cx="1075701" cy="2444776"/>
          </a:xfrm>
          <a:custGeom>
            <a:avLst/>
            <a:gdLst/>
            <a:ahLst/>
            <a:cxnLst/>
            <a:rect r="r" b="b" t="t" l="l"/>
            <a:pathLst>
              <a:path h="2444776" w="1075701">
                <a:moveTo>
                  <a:pt x="0" y="0"/>
                </a:moveTo>
                <a:lnTo>
                  <a:pt x="1075702" y="0"/>
                </a:lnTo>
                <a:lnTo>
                  <a:pt x="1075702" y="2444776"/>
                </a:lnTo>
                <a:lnTo>
                  <a:pt x="0" y="24447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1019175"/>
            <a:ext cx="16230600" cy="1161912"/>
          </a:xfrm>
          <a:prstGeom prst="rect">
            <a:avLst/>
          </a:prstGeom>
        </p:spPr>
        <p:txBody>
          <a:bodyPr anchor="t" rtlCol="false" tIns="0" lIns="0" bIns="0" rIns="0">
            <a:spAutoFit/>
          </a:bodyPr>
          <a:lstStyle/>
          <a:p>
            <a:pPr algn="l" marL="0" indent="0" lvl="0">
              <a:lnSpc>
                <a:spcPts val="9206"/>
              </a:lnSpc>
            </a:pPr>
            <a:r>
              <a:rPr lang="en-US" sz="7608">
                <a:solidFill>
                  <a:srgbClr val="5F6F52"/>
                </a:solidFill>
                <a:latin typeface="Sunborn"/>
                <a:ea typeface="Sunborn"/>
                <a:cs typeface="Sunborn"/>
                <a:sym typeface="Sunborn"/>
              </a:rPr>
              <a:t>Data Cleaning</a:t>
            </a:r>
          </a:p>
        </p:txBody>
      </p:sp>
      <p:grpSp>
        <p:nvGrpSpPr>
          <p:cNvPr name="Group 8" id="8"/>
          <p:cNvGrpSpPr/>
          <p:nvPr/>
        </p:nvGrpSpPr>
        <p:grpSpPr>
          <a:xfrm rot="0">
            <a:off x="6717590" y="3111967"/>
            <a:ext cx="4854868" cy="2031533"/>
            <a:chOff x="0" y="0"/>
            <a:chExt cx="1278648" cy="535054"/>
          </a:xfrm>
        </p:grpSpPr>
        <p:sp>
          <p:nvSpPr>
            <p:cNvPr name="Freeform 9" id="9"/>
            <p:cNvSpPr/>
            <p:nvPr/>
          </p:nvSpPr>
          <p:spPr>
            <a:xfrm flipH="false" flipV="false" rot="0">
              <a:off x="0" y="0"/>
              <a:ext cx="1278648" cy="535054"/>
            </a:xfrm>
            <a:custGeom>
              <a:avLst/>
              <a:gdLst/>
              <a:ahLst/>
              <a:cxnLst/>
              <a:rect r="r" b="b" t="t" l="l"/>
              <a:pathLst>
                <a:path h="535054" w="1278648">
                  <a:moveTo>
                    <a:pt x="0" y="0"/>
                  </a:moveTo>
                  <a:lnTo>
                    <a:pt x="1278648" y="0"/>
                  </a:lnTo>
                  <a:lnTo>
                    <a:pt x="1278648" y="535054"/>
                  </a:lnTo>
                  <a:lnTo>
                    <a:pt x="0" y="535054"/>
                  </a:lnTo>
                  <a:close/>
                </a:path>
              </a:pathLst>
            </a:custGeom>
            <a:solidFill>
              <a:srgbClr val="5F6F52"/>
            </a:solidFill>
          </p:spPr>
        </p:sp>
        <p:sp>
          <p:nvSpPr>
            <p:cNvPr name="TextBox 10" id="10"/>
            <p:cNvSpPr txBox="true"/>
            <p:nvPr/>
          </p:nvSpPr>
          <p:spPr>
            <a:xfrm>
              <a:off x="0" y="-47625"/>
              <a:ext cx="1278648" cy="582679"/>
            </a:xfrm>
            <a:prstGeom prst="rect">
              <a:avLst/>
            </a:prstGeom>
          </p:spPr>
          <p:txBody>
            <a:bodyPr anchor="ctr" rtlCol="false" tIns="50800" lIns="50800" bIns="50800" rIns="50800"/>
            <a:lstStyle/>
            <a:p>
              <a:pPr algn="ctr">
                <a:lnSpc>
                  <a:spcPts val="3012"/>
                </a:lnSpc>
              </a:pPr>
            </a:p>
          </p:txBody>
        </p:sp>
      </p:grpSp>
      <p:grpSp>
        <p:nvGrpSpPr>
          <p:cNvPr name="Group 11" id="11"/>
          <p:cNvGrpSpPr/>
          <p:nvPr/>
        </p:nvGrpSpPr>
        <p:grpSpPr>
          <a:xfrm rot="0">
            <a:off x="12404432" y="3111967"/>
            <a:ext cx="4854868" cy="2031533"/>
            <a:chOff x="0" y="0"/>
            <a:chExt cx="1278648" cy="535054"/>
          </a:xfrm>
        </p:grpSpPr>
        <p:sp>
          <p:nvSpPr>
            <p:cNvPr name="Freeform 12" id="12"/>
            <p:cNvSpPr/>
            <p:nvPr/>
          </p:nvSpPr>
          <p:spPr>
            <a:xfrm flipH="false" flipV="false" rot="0">
              <a:off x="0" y="0"/>
              <a:ext cx="1278648" cy="535054"/>
            </a:xfrm>
            <a:custGeom>
              <a:avLst/>
              <a:gdLst/>
              <a:ahLst/>
              <a:cxnLst/>
              <a:rect r="r" b="b" t="t" l="l"/>
              <a:pathLst>
                <a:path h="535054" w="1278648">
                  <a:moveTo>
                    <a:pt x="0" y="0"/>
                  </a:moveTo>
                  <a:lnTo>
                    <a:pt x="1278648" y="0"/>
                  </a:lnTo>
                  <a:lnTo>
                    <a:pt x="1278648" y="535054"/>
                  </a:lnTo>
                  <a:lnTo>
                    <a:pt x="0" y="535054"/>
                  </a:lnTo>
                  <a:close/>
                </a:path>
              </a:pathLst>
            </a:custGeom>
            <a:solidFill>
              <a:srgbClr val="F6EDDD"/>
            </a:solidFill>
          </p:spPr>
        </p:sp>
        <p:sp>
          <p:nvSpPr>
            <p:cNvPr name="TextBox 13" id="13"/>
            <p:cNvSpPr txBox="true"/>
            <p:nvPr/>
          </p:nvSpPr>
          <p:spPr>
            <a:xfrm>
              <a:off x="0" y="-47625"/>
              <a:ext cx="1278648" cy="582679"/>
            </a:xfrm>
            <a:prstGeom prst="rect">
              <a:avLst/>
            </a:prstGeom>
          </p:spPr>
          <p:txBody>
            <a:bodyPr anchor="ctr" rtlCol="false" tIns="50800" lIns="50800" bIns="50800" rIns="50800"/>
            <a:lstStyle/>
            <a:p>
              <a:pPr algn="ctr">
                <a:lnSpc>
                  <a:spcPts val="3012"/>
                </a:lnSpc>
              </a:pPr>
            </a:p>
          </p:txBody>
        </p:sp>
      </p:grpSp>
      <p:grpSp>
        <p:nvGrpSpPr>
          <p:cNvPr name="Group 14" id="14"/>
          <p:cNvGrpSpPr/>
          <p:nvPr/>
        </p:nvGrpSpPr>
        <p:grpSpPr>
          <a:xfrm rot="0">
            <a:off x="1028700" y="3111967"/>
            <a:ext cx="4854868" cy="2031533"/>
            <a:chOff x="0" y="0"/>
            <a:chExt cx="1278648" cy="535054"/>
          </a:xfrm>
        </p:grpSpPr>
        <p:sp>
          <p:nvSpPr>
            <p:cNvPr name="Freeform 15" id="15"/>
            <p:cNvSpPr/>
            <p:nvPr/>
          </p:nvSpPr>
          <p:spPr>
            <a:xfrm flipH="false" flipV="false" rot="0">
              <a:off x="0" y="0"/>
              <a:ext cx="1278648" cy="535054"/>
            </a:xfrm>
            <a:custGeom>
              <a:avLst/>
              <a:gdLst/>
              <a:ahLst/>
              <a:cxnLst/>
              <a:rect r="r" b="b" t="t" l="l"/>
              <a:pathLst>
                <a:path h="535054" w="1278648">
                  <a:moveTo>
                    <a:pt x="0" y="0"/>
                  </a:moveTo>
                  <a:lnTo>
                    <a:pt x="1278648" y="0"/>
                  </a:lnTo>
                  <a:lnTo>
                    <a:pt x="1278648" y="535054"/>
                  </a:lnTo>
                  <a:lnTo>
                    <a:pt x="0" y="535054"/>
                  </a:lnTo>
                  <a:close/>
                </a:path>
              </a:pathLst>
            </a:custGeom>
            <a:solidFill>
              <a:srgbClr val="F6EDDD"/>
            </a:solidFill>
          </p:spPr>
        </p:sp>
        <p:sp>
          <p:nvSpPr>
            <p:cNvPr name="TextBox 16" id="16"/>
            <p:cNvSpPr txBox="true"/>
            <p:nvPr/>
          </p:nvSpPr>
          <p:spPr>
            <a:xfrm>
              <a:off x="0" y="-47625"/>
              <a:ext cx="1278648" cy="582679"/>
            </a:xfrm>
            <a:prstGeom prst="rect">
              <a:avLst/>
            </a:prstGeom>
          </p:spPr>
          <p:txBody>
            <a:bodyPr anchor="ctr" rtlCol="false" tIns="50800" lIns="50800" bIns="50800" rIns="50800"/>
            <a:lstStyle/>
            <a:p>
              <a:pPr algn="ctr">
                <a:lnSpc>
                  <a:spcPts val="3012"/>
                </a:lnSpc>
              </a:pPr>
            </a:p>
          </p:txBody>
        </p:sp>
      </p:grpSp>
      <p:sp>
        <p:nvSpPr>
          <p:cNvPr name="TextBox 17" id="17"/>
          <p:cNvSpPr txBox="true"/>
          <p:nvPr/>
        </p:nvSpPr>
        <p:spPr>
          <a:xfrm rot="0">
            <a:off x="7072354" y="3362316"/>
            <a:ext cx="4145340" cy="1208000"/>
          </a:xfrm>
          <a:prstGeom prst="rect">
            <a:avLst/>
          </a:prstGeom>
        </p:spPr>
        <p:txBody>
          <a:bodyPr anchor="t" rtlCol="false" tIns="0" lIns="0" bIns="0" rIns="0">
            <a:spAutoFit/>
          </a:bodyPr>
          <a:lstStyle/>
          <a:p>
            <a:pPr algn="ctr" marL="0" indent="0" lvl="0">
              <a:lnSpc>
                <a:spcPts val="4810"/>
              </a:lnSpc>
              <a:spcBef>
                <a:spcPct val="0"/>
              </a:spcBef>
            </a:pPr>
            <a:r>
              <a:rPr lang="en-US" b="true" sz="3436">
                <a:solidFill>
                  <a:srgbClr val="FFFFFF"/>
                </a:solidFill>
                <a:latin typeface="Gotham Bold"/>
                <a:ea typeface="Gotham Bold"/>
                <a:cs typeface="Gotham Bold"/>
                <a:sym typeface="Gotham Bold"/>
              </a:rPr>
              <a:t>Menghapus Baris Yang Kosong</a:t>
            </a:r>
          </a:p>
        </p:txBody>
      </p:sp>
      <p:sp>
        <p:nvSpPr>
          <p:cNvPr name="TextBox 18" id="18"/>
          <p:cNvSpPr txBox="true"/>
          <p:nvPr/>
        </p:nvSpPr>
        <p:spPr>
          <a:xfrm rot="0">
            <a:off x="12759196" y="3523733"/>
            <a:ext cx="4145340" cy="1208000"/>
          </a:xfrm>
          <a:prstGeom prst="rect">
            <a:avLst/>
          </a:prstGeom>
        </p:spPr>
        <p:txBody>
          <a:bodyPr anchor="t" rtlCol="false" tIns="0" lIns="0" bIns="0" rIns="0">
            <a:spAutoFit/>
          </a:bodyPr>
          <a:lstStyle/>
          <a:p>
            <a:pPr algn="ctr" marL="0" indent="0" lvl="0">
              <a:lnSpc>
                <a:spcPts val="4810"/>
              </a:lnSpc>
              <a:spcBef>
                <a:spcPct val="0"/>
              </a:spcBef>
            </a:pPr>
            <a:r>
              <a:rPr lang="en-US" b="true" sz="3436">
                <a:solidFill>
                  <a:srgbClr val="5F6F52"/>
                </a:solidFill>
                <a:latin typeface="Gotham Bold"/>
                <a:ea typeface="Gotham Bold"/>
                <a:cs typeface="Gotham Bold"/>
                <a:sym typeface="Gotham Bold"/>
              </a:rPr>
              <a:t>Menstandarkan Teks</a:t>
            </a:r>
          </a:p>
        </p:txBody>
      </p:sp>
      <p:sp>
        <p:nvSpPr>
          <p:cNvPr name="TextBox 19" id="19"/>
          <p:cNvSpPr txBox="true"/>
          <p:nvPr/>
        </p:nvSpPr>
        <p:spPr>
          <a:xfrm rot="0">
            <a:off x="1383464" y="3457566"/>
            <a:ext cx="4145340" cy="1208000"/>
          </a:xfrm>
          <a:prstGeom prst="rect">
            <a:avLst/>
          </a:prstGeom>
        </p:spPr>
        <p:txBody>
          <a:bodyPr anchor="t" rtlCol="false" tIns="0" lIns="0" bIns="0" rIns="0">
            <a:spAutoFit/>
          </a:bodyPr>
          <a:lstStyle/>
          <a:p>
            <a:pPr algn="ctr" marL="0" indent="0" lvl="0">
              <a:lnSpc>
                <a:spcPts val="4810"/>
              </a:lnSpc>
              <a:spcBef>
                <a:spcPct val="0"/>
              </a:spcBef>
            </a:pPr>
            <a:r>
              <a:rPr lang="en-US" b="true" sz="3436">
                <a:solidFill>
                  <a:srgbClr val="5F6F52"/>
                </a:solidFill>
                <a:latin typeface="Gotham Bold"/>
                <a:ea typeface="Gotham Bold"/>
                <a:cs typeface="Gotham Bold"/>
                <a:sym typeface="Gotham Bold"/>
              </a:rPr>
              <a:t>Membersihkan Nama Kolom</a:t>
            </a:r>
          </a:p>
        </p:txBody>
      </p:sp>
      <p:grpSp>
        <p:nvGrpSpPr>
          <p:cNvPr name="Group 20" id="20"/>
          <p:cNvGrpSpPr/>
          <p:nvPr/>
        </p:nvGrpSpPr>
        <p:grpSpPr>
          <a:xfrm rot="0">
            <a:off x="6717590" y="5743123"/>
            <a:ext cx="4854868" cy="2031533"/>
            <a:chOff x="0" y="0"/>
            <a:chExt cx="1278648" cy="535054"/>
          </a:xfrm>
        </p:grpSpPr>
        <p:sp>
          <p:nvSpPr>
            <p:cNvPr name="Freeform 21" id="21"/>
            <p:cNvSpPr/>
            <p:nvPr/>
          </p:nvSpPr>
          <p:spPr>
            <a:xfrm flipH="false" flipV="false" rot="0">
              <a:off x="0" y="0"/>
              <a:ext cx="1278648" cy="535054"/>
            </a:xfrm>
            <a:custGeom>
              <a:avLst/>
              <a:gdLst/>
              <a:ahLst/>
              <a:cxnLst/>
              <a:rect r="r" b="b" t="t" l="l"/>
              <a:pathLst>
                <a:path h="535054" w="1278648">
                  <a:moveTo>
                    <a:pt x="0" y="0"/>
                  </a:moveTo>
                  <a:lnTo>
                    <a:pt x="1278648" y="0"/>
                  </a:lnTo>
                  <a:lnTo>
                    <a:pt x="1278648" y="535054"/>
                  </a:lnTo>
                  <a:lnTo>
                    <a:pt x="0" y="535054"/>
                  </a:lnTo>
                  <a:close/>
                </a:path>
              </a:pathLst>
            </a:custGeom>
            <a:solidFill>
              <a:srgbClr val="5F6F52"/>
            </a:solidFill>
          </p:spPr>
        </p:sp>
        <p:sp>
          <p:nvSpPr>
            <p:cNvPr name="TextBox 22" id="22"/>
            <p:cNvSpPr txBox="true"/>
            <p:nvPr/>
          </p:nvSpPr>
          <p:spPr>
            <a:xfrm>
              <a:off x="0" y="-47625"/>
              <a:ext cx="1278648" cy="582679"/>
            </a:xfrm>
            <a:prstGeom prst="rect">
              <a:avLst/>
            </a:prstGeom>
          </p:spPr>
          <p:txBody>
            <a:bodyPr anchor="ctr" rtlCol="false" tIns="50800" lIns="50800" bIns="50800" rIns="50800"/>
            <a:lstStyle/>
            <a:p>
              <a:pPr algn="ctr">
                <a:lnSpc>
                  <a:spcPts val="3012"/>
                </a:lnSpc>
              </a:pPr>
            </a:p>
          </p:txBody>
        </p:sp>
      </p:grpSp>
      <p:grpSp>
        <p:nvGrpSpPr>
          <p:cNvPr name="Group 23" id="23"/>
          <p:cNvGrpSpPr/>
          <p:nvPr/>
        </p:nvGrpSpPr>
        <p:grpSpPr>
          <a:xfrm rot="0">
            <a:off x="12404432" y="5743123"/>
            <a:ext cx="4854868" cy="2031533"/>
            <a:chOff x="0" y="0"/>
            <a:chExt cx="1278648" cy="535054"/>
          </a:xfrm>
        </p:grpSpPr>
        <p:sp>
          <p:nvSpPr>
            <p:cNvPr name="Freeform 24" id="24"/>
            <p:cNvSpPr/>
            <p:nvPr/>
          </p:nvSpPr>
          <p:spPr>
            <a:xfrm flipH="false" flipV="false" rot="0">
              <a:off x="0" y="0"/>
              <a:ext cx="1278648" cy="535054"/>
            </a:xfrm>
            <a:custGeom>
              <a:avLst/>
              <a:gdLst/>
              <a:ahLst/>
              <a:cxnLst/>
              <a:rect r="r" b="b" t="t" l="l"/>
              <a:pathLst>
                <a:path h="535054" w="1278648">
                  <a:moveTo>
                    <a:pt x="0" y="0"/>
                  </a:moveTo>
                  <a:lnTo>
                    <a:pt x="1278648" y="0"/>
                  </a:lnTo>
                  <a:lnTo>
                    <a:pt x="1278648" y="535054"/>
                  </a:lnTo>
                  <a:lnTo>
                    <a:pt x="0" y="535054"/>
                  </a:lnTo>
                  <a:close/>
                </a:path>
              </a:pathLst>
            </a:custGeom>
            <a:solidFill>
              <a:srgbClr val="F6EDDD"/>
            </a:solidFill>
          </p:spPr>
        </p:sp>
        <p:sp>
          <p:nvSpPr>
            <p:cNvPr name="TextBox 25" id="25"/>
            <p:cNvSpPr txBox="true"/>
            <p:nvPr/>
          </p:nvSpPr>
          <p:spPr>
            <a:xfrm>
              <a:off x="0" y="-47625"/>
              <a:ext cx="1278648" cy="582679"/>
            </a:xfrm>
            <a:prstGeom prst="rect">
              <a:avLst/>
            </a:prstGeom>
          </p:spPr>
          <p:txBody>
            <a:bodyPr anchor="ctr" rtlCol="false" tIns="50800" lIns="50800" bIns="50800" rIns="50800"/>
            <a:lstStyle/>
            <a:p>
              <a:pPr algn="ctr">
                <a:lnSpc>
                  <a:spcPts val="3012"/>
                </a:lnSpc>
              </a:pPr>
            </a:p>
          </p:txBody>
        </p:sp>
      </p:grpSp>
      <p:grpSp>
        <p:nvGrpSpPr>
          <p:cNvPr name="Group 26" id="26"/>
          <p:cNvGrpSpPr/>
          <p:nvPr/>
        </p:nvGrpSpPr>
        <p:grpSpPr>
          <a:xfrm rot="0">
            <a:off x="1028700" y="5743123"/>
            <a:ext cx="4854868" cy="2031533"/>
            <a:chOff x="0" y="0"/>
            <a:chExt cx="1278648" cy="535054"/>
          </a:xfrm>
        </p:grpSpPr>
        <p:sp>
          <p:nvSpPr>
            <p:cNvPr name="Freeform 27" id="27"/>
            <p:cNvSpPr/>
            <p:nvPr/>
          </p:nvSpPr>
          <p:spPr>
            <a:xfrm flipH="false" flipV="false" rot="0">
              <a:off x="0" y="0"/>
              <a:ext cx="1278648" cy="535054"/>
            </a:xfrm>
            <a:custGeom>
              <a:avLst/>
              <a:gdLst/>
              <a:ahLst/>
              <a:cxnLst/>
              <a:rect r="r" b="b" t="t" l="l"/>
              <a:pathLst>
                <a:path h="535054" w="1278648">
                  <a:moveTo>
                    <a:pt x="0" y="0"/>
                  </a:moveTo>
                  <a:lnTo>
                    <a:pt x="1278648" y="0"/>
                  </a:lnTo>
                  <a:lnTo>
                    <a:pt x="1278648" y="535054"/>
                  </a:lnTo>
                  <a:lnTo>
                    <a:pt x="0" y="535054"/>
                  </a:lnTo>
                  <a:close/>
                </a:path>
              </a:pathLst>
            </a:custGeom>
            <a:solidFill>
              <a:srgbClr val="F6EDDD"/>
            </a:solidFill>
          </p:spPr>
        </p:sp>
        <p:sp>
          <p:nvSpPr>
            <p:cNvPr name="TextBox 28" id="28"/>
            <p:cNvSpPr txBox="true"/>
            <p:nvPr/>
          </p:nvSpPr>
          <p:spPr>
            <a:xfrm>
              <a:off x="0" y="-47625"/>
              <a:ext cx="1278648" cy="582679"/>
            </a:xfrm>
            <a:prstGeom prst="rect">
              <a:avLst/>
            </a:prstGeom>
          </p:spPr>
          <p:txBody>
            <a:bodyPr anchor="ctr" rtlCol="false" tIns="50800" lIns="50800" bIns="50800" rIns="50800"/>
            <a:lstStyle/>
            <a:p>
              <a:pPr algn="ctr">
                <a:lnSpc>
                  <a:spcPts val="3012"/>
                </a:lnSpc>
              </a:pPr>
            </a:p>
          </p:txBody>
        </p:sp>
      </p:grpSp>
      <p:sp>
        <p:nvSpPr>
          <p:cNvPr name="TextBox 29" id="29"/>
          <p:cNvSpPr txBox="true"/>
          <p:nvPr/>
        </p:nvSpPr>
        <p:spPr>
          <a:xfrm rot="0">
            <a:off x="7072354" y="5993473"/>
            <a:ext cx="4145340" cy="1208119"/>
          </a:xfrm>
          <a:prstGeom prst="rect">
            <a:avLst/>
          </a:prstGeom>
        </p:spPr>
        <p:txBody>
          <a:bodyPr anchor="t" rtlCol="false" tIns="0" lIns="0" bIns="0" rIns="0">
            <a:spAutoFit/>
          </a:bodyPr>
          <a:lstStyle/>
          <a:p>
            <a:pPr algn="ctr" marL="0" indent="0" lvl="0">
              <a:lnSpc>
                <a:spcPts val="4810"/>
              </a:lnSpc>
              <a:spcBef>
                <a:spcPct val="0"/>
              </a:spcBef>
            </a:pPr>
            <a:r>
              <a:rPr lang="en-US" b="true" sz="3436">
                <a:solidFill>
                  <a:srgbClr val="FFFFFF"/>
                </a:solidFill>
                <a:latin typeface="Gotham Bold"/>
                <a:ea typeface="Gotham Bold"/>
                <a:cs typeface="Gotham Bold"/>
                <a:sym typeface="Gotham Bold"/>
              </a:rPr>
              <a:t>Menghapus Data Duplikat</a:t>
            </a:r>
          </a:p>
        </p:txBody>
      </p:sp>
      <p:sp>
        <p:nvSpPr>
          <p:cNvPr name="TextBox 30" id="30"/>
          <p:cNvSpPr txBox="true"/>
          <p:nvPr/>
        </p:nvSpPr>
        <p:spPr>
          <a:xfrm rot="0">
            <a:off x="12759196" y="6116730"/>
            <a:ext cx="4145340" cy="1208119"/>
          </a:xfrm>
          <a:prstGeom prst="rect">
            <a:avLst/>
          </a:prstGeom>
        </p:spPr>
        <p:txBody>
          <a:bodyPr anchor="t" rtlCol="false" tIns="0" lIns="0" bIns="0" rIns="0">
            <a:spAutoFit/>
          </a:bodyPr>
          <a:lstStyle/>
          <a:p>
            <a:pPr algn="ctr" marL="0" indent="0" lvl="0">
              <a:lnSpc>
                <a:spcPts val="4810"/>
              </a:lnSpc>
              <a:spcBef>
                <a:spcPct val="0"/>
              </a:spcBef>
            </a:pPr>
            <a:r>
              <a:rPr lang="en-US" b="true" sz="3436">
                <a:solidFill>
                  <a:srgbClr val="5F6F52"/>
                </a:solidFill>
                <a:latin typeface="Gotham Bold"/>
                <a:ea typeface="Gotham Bold"/>
                <a:cs typeface="Gotham Bold"/>
                <a:sym typeface="Gotham Bold"/>
              </a:rPr>
              <a:t>Validasi Komoditas</a:t>
            </a:r>
          </a:p>
        </p:txBody>
      </p:sp>
      <p:sp>
        <p:nvSpPr>
          <p:cNvPr name="TextBox 31" id="31"/>
          <p:cNvSpPr txBox="true"/>
          <p:nvPr/>
        </p:nvSpPr>
        <p:spPr>
          <a:xfrm rot="0">
            <a:off x="1383464" y="5871212"/>
            <a:ext cx="4145340" cy="1817719"/>
          </a:xfrm>
          <a:prstGeom prst="rect">
            <a:avLst/>
          </a:prstGeom>
        </p:spPr>
        <p:txBody>
          <a:bodyPr anchor="t" rtlCol="false" tIns="0" lIns="0" bIns="0" rIns="0">
            <a:spAutoFit/>
          </a:bodyPr>
          <a:lstStyle/>
          <a:p>
            <a:pPr algn="ctr" marL="0" indent="0" lvl="0">
              <a:lnSpc>
                <a:spcPts val="4810"/>
              </a:lnSpc>
              <a:spcBef>
                <a:spcPct val="0"/>
              </a:spcBef>
            </a:pPr>
            <a:r>
              <a:rPr lang="en-US" b="true" sz="3436">
                <a:solidFill>
                  <a:srgbClr val="5F6F52"/>
                </a:solidFill>
                <a:latin typeface="Gotham Bold"/>
                <a:ea typeface="Gotham Bold"/>
                <a:cs typeface="Gotham Bold"/>
                <a:sym typeface="Gotham Bold"/>
              </a:rPr>
              <a:t>Pengolahan Kolom Pupuk dan Luas Tanah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6DAC8"/>
        </a:solidFill>
      </p:bgPr>
    </p:bg>
    <p:spTree>
      <p:nvGrpSpPr>
        <p:cNvPr id="1" name=""/>
        <p:cNvGrpSpPr/>
        <p:nvPr/>
      </p:nvGrpSpPr>
      <p:grpSpPr>
        <a:xfrm>
          <a:off x="0" y="0"/>
          <a:ext cx="0" cy="0"/>
          <a:chOff x="0" y="0"/>
          <a:chExt cx="0" cy="0"/>
        </a:xfrm>
      </p:grpSpPr>
      <p:grpSp>
        <p:nvGrpSpPr>
          <p:cNvPr name="Group 2" id="2"/>
          <p:cNvGrpSpPr/>
          <p:nvPr/>
        </p:nvGrpSpPr>
        <p:grpSpPr>
          <a:xfrm rot="0">
            <a:off x="6717590" y="4371229"/>
            <a:ext cx="4854868" cy="4887071"/>
            <a:chOff x="0" y="0"/>
            <a:chExt cx="1278648" cy="1287130"/>
          </a:xfrm>
        </p:grpSpPr>
        <p:sp>
          <p:nvSpPr>
            <p:cNvPr name="Freeform 3" id="3"/>
            <p:cNvSpPr/>
            <p:nvPr/>
          </p:nvSpPr>
          <p:spPr>
            <a:xfrm flipH="false" flipV="false" rot="0">
              <a:off x="0" y="0"/>
              <a:ext cx="1278648" cy="1287130"/>
            </a:xfrm>
            <a:custGeom>
              <a:avLst/>
              <a:gdLst/>
              <a:ahLst/>
              <a:cxnLst/>
              <a:rect r="r" b="b" t="t" l="l"/>
              <a:pathLst>
                <a:path h="1287130" w="1278648">
                  <a:moveTo>
                    <a:pt x="0" y="0"/>
                  </a:moveTo>
                  <a:lnTo>
                    <a:pt x="1278648" y="0"/>
                  </a:lnTo>
                  <a:lnTo>
                    <a:pt x="1278648" y="1287130"/>
                  </a:lnTo>
                  <a:lnTo>
                    <a:pt x="0" y="1287130"/>
                  </a:lnTo>
                  <a:close/>
                </a:path>
              </a:pathLst>
            </a:custGeom>
            <a:solidFill>
              <a:srgbClr val="5F6F52"/>
            </a:solidFill>
          </p:spPr>
        </p:sp>
        <p:sp>
          <p:nvSpPr>
            <p:cNvPr name="TextBox 4" id="4"/>
            <p:cNvSpPr txBox="true"/>
            <p:nvPr/>
          </p:nvSpPr>
          <p:spPr>
            <a:xfrm>
              <a:off x="0" y="-47625"/>
              <a:ext cx="1278648" cy="1334755"/>
            </a:xfrm>
            <a:prstGeom prst="rect">
              <a:avLst/>
            </a:prstGeom>
          </p:spPr>
          <p:txBody>
            <a:bodyPr anchor="ctr" rtlCol="false" tIns="50800" lIns="50800" bIns="50800" rIns="50800"/>
            <a:lstStyle/>
            <a:p>
              <a:pPr algn="ctr">
                <a:lnSpc>
                  <a:spcPts val="3012"/>
                </a:lnSpc>
              </a:pPr>
            </a:p>
          </p:txBody>
        </p:sp>
      </p:grpSp>
      <p:grpSp>
        <p:nvGrpSpPr>
          <p:cNvPr name="Group 5" id="5"/>
          <p:cNvGrpSpPr/>
          <p:nvPr/>
        </p:nvGrpSpPr>
        <p:grpSpPr>
          <a:xfrm rot="0">
            <a:off x="12404432" y="4371229"/>
            <a:ext cx="4854868" cy="4887071"/>
            <a:chOff x="0" y="0"/>
            <a:chExt cx="1278648" cy="1287130"/>
          </a:xfrm>
        </p:grpSpPr>
        <p:sp>
          <p:nvSpPr>
            <p:cNvPr name="Freeform 6" id="6"/>
            <p:cNvSpPr/>
            <p:nvPr/>
          </p:nvSpPr>
          <p:spPr>
            <a:xfrm flipH="false" flipV="false" rot="0">
              <a:off x="0" y="0"/>
              <a:ext cx="1278648" cy="1287130"/>
            </a:xfrm>
            <a:custGeom>
              <a:avLst/>
              <a:gdLst/>
              <a:ahLst/>
              <a:cxnLst/>
              <a:rect r="r" b="b" t="t" l="l"/>
              <a:pathLst>
                <a:path h="1287130" w="1278648">
                  <a:moveTo>
                    <a:pt x="0" y="0"/>
                  </a:moveTo>
                  <a:lnTo>
                    <a:pt x="1278648" y="0"/>
                  </a:lnTo>
                  <a:lnTo>
                    <a:pt x="1278648" y="1287130"/>
                  </a:lnTo>
                  <a:lnTo>
                    <a:pt x="0" y="1287130"/>
                  </a:lnTo>
                  <a:close/>
                </a:path>
              </a:pathLst>
            </a:custGeom>
            <a:solidFill>
              <a:srgbClr val="F6EDDD"/>
            </a:solidFill>
          </p:spPr>
        </p:sp>
        <p:sp>
          <p:nvSpPr>
            <p:cNvPr name="TextBox 7" id="7"/>
            <p:cNvSpPr txBox="true"/>
            <p:nvPr/>
          </p:nvSpPr>
          <p:spPr>
            <a:xfrm>
              <a:off x="0" y="-47625"/>
              <a:ext cx="1278648" cy="1334755"/>
            </a:xfrm>
            <a:prstGeom prst="rect">
              <a:avLst/>
            </a:prstGeom>
          </p:spPr>
          <p:txBody>
            <a:bodyPr anchor="ctr" rtlCol="false" tIns="50800" lIns="50800" bIns="50800" rIns="50800"/>
            <a:lstStyle/>
            <a:p>
              <a:pPr algn="ctr">
                <a:lnSpc>
                  <a:spcPts val="3012"/>
                </a:lnSpc>
              </a:pPr>
            </a:p>
          </p:txBody>
        </p:sp>
      </p:grpSp>
      <p:grpSp>
        <p:nvGrpSpPr>
          <p:cNvPr name="Group 8" id="8"/>
          <p:cNvGrpSpPr/>
          <p:nvPr/>
        </p:nvGrpSpPr>
        <p:grpSpPr>
          <a:xfrm rot="0">
            <a:off x="1028700" y="4371229"/>
            <a:ext cx="4854868" cy="4887071"/>
            <a:chOff x="0" y="0"/>
            <a:chExt cx="1278648" cy="1287130"/>
          </a:xfrm>
        </p:grpSpPr>
        <p:sp>
          <p:nvSpPr>
            <p:cNvPr name="Freeform 9" id="9"/>
            <p:cNvSpPr/>
            <p:nvPr/>
          </p:nvSpPr>
          <p:spPr>
            <a:xfrm flipH="false" flipV="false" rot="0">
              <a:off x="0" y="0"/>
              <a:ext cx="1278648" cy="1287130"/>
            </a:xfrm>
            <a:custGeom>
              <a:avLst/>
              <a:gdLst/>
              <a:ahLst/>
              <a:cxnLst/>
              <a:rect r="r" b="b" t="t" l="l"/>
              <a:pathLst>
                <a:path h="1287130" w="1278648">
                  <a:moveTo>
                    <a:pt x="0" y="0"/>
                  </a:moveTo>
                  <a:lnTo>
                    <a:pt x="1278648" y="0"/>
                  </a:lnTo>
                  <a:lnTo>
                    <a:pt x="1278648" y="1287130"/>
                  </a:lnTo>
                  <a:lnTo>
                    <a:pt x="0" y="1287130"/>
                  </a:lnTo>
                  <a:close/>
                </a:path>
              </a:pathLst>
            </a:custGeom>
            <a:solidFill>
              <a:srgbClr val="F6EDDD"/>
            </a:solidFill>
          </p:spPr>
        </p:sp>
        <p:sp>
          <p:nvSpPr>
            <p:cNvPr name="TextBox 10" id="10"/>
            <p:cNvSpPr txBox="true"/>
            <p:nvPr/>
          </p:nvSpPr>
          <p:spPr>
            <a:xfrm>
              <a:off x="0" y="-47625"/>
              <a:ext cx="1278648" cy="1334755"/>
            </a:xfrm>
            <a:prstGeom prst="rect">
              <a:avLst/>
            </a:prstGeom>
          </p:spPr>
          <p:txBody>
            <a:bodyPr anchor="ctr" rtlCol="false" tIns="50800" lIns="50800" bIns="50800" rIns="50800"/>
            <a:lstStyle/>
            <a:p>
              <a:pPr algn="ctr">
                <a:lnSpc>
                  <a:spcPts val="3012"/>
                </a:lnSpc>
              </a:pPr>
            </a:p>
          </p:txBody>
        </p:sp>
      </p:grpSp>
      <p:sp>
        <p:nvSpPr>
          <p:cNvPr name="TextBox 11" id="11"/>
          <p:cNvSpPr txBox="true"/>
          <p:nvPr/>
        </p:nvSpPr>
        <p:spPr>
          <a:xfrm rot="0">
            <a:off x="243078" y="674764"/>
            <a:ext cx="17803892" cy="1161912"/>
          </a:xfrm>
          <a:prstGeom prst="rect">
            <a:avLst/>
          </a:prstGeom>
        </p:spPr>
        <p:txBody>
          <a:bodyPr anchor="t" rtlCol="false" tIns="0" lIns="0" bIns="0" rIns="0">
            <a:spAutoFit/>
          </a:bodyPr>
          <a:lstStyle/>
          <a:p>
            <a:pPr algn="ctr" marL="0" indent="0" lvl="0">
              <a:lnSpc>
                <a:spcPts val="9206"/>
              </a:lnSpc>
            </a:pPr>
            <a:r>
              <a:rPr lang="en-US" sz="7608">
                <a:solidFill>
                  <a:srgbClr val="5F6F52"/>
                </a:solidFill>
                <a:latin typeface="Sunborn"/>
                <a:ea typeface="Sunborn"/>
                <a:cs typeface="Sunborn"/>
                <a:sym typeface="Sunborn"/>
              </a:rPr>
              <a:t>Exploratory Data Analysis (EDA)</a:t>
            </a:r>
          </a:p>
        </p:txBody>
      </p:sp>
      <p:sp>
        <p:nvSpPr>
          <p:cNvPr name="TextBox 12" id="12"/>
          <p:cNvSpPr txBox="true"/>
          <p:nvPr/>
        </p:nvSpPr>
        <p:spPr>
          <a:xfrm rot="0">
            <a:off x="1028700" y="2312926"/>
            <a:ext cx="16230600" cy="1553319"/>
          </a:xfrm>
          <a:prstGeom prst="rect">
            <a:avLst/>
          </a:prstGeom>
        </p:spPr>
        <p:txBody>
          <a:bodyPr anchor="t" rtlCol="false" tIns="0" lIns="0" bIns="0" rIns="0">
            <a:spAutoFit/>
          </a:bodyPr>
          <a:lstStyle/>
          <a:p>
            <a:pPr algn="ctr" marL="0" indent="0" lvl="0">
              <a:lnSpc>
                <a:spcPts val="4158"/>
              </a:lnSpc>
              <a:spcBef>
                <a:spcPct val="0"/>
              </a:spcBef>
            </a:pPr>
            <a:r>
              <a:rPr lang="en-US" sz="2970">
                <a:solidFill>
                  <a:srgbClr val="000000"/>
                </a:solidFill>
                <a:latin typeface="Gotham"/>
                <a:ea typeface="Gotham"/>
                <a:cs typeface="Gotham"/>
                <a:sym typeface="Gotham"/>
              </a:rPr>
              <a:t>Exploratory Data Analysis (EDA) adalah proses awal dalam analisis data yang bertujuan untuk memahami struktur, pola, hubungan, serta karakteristik utama dari suatu dataset sebelum melakukan analisis lebih lanjut.</a:t>
            </a:r>
          </a:p>
        </p:txBody>
      </p:sp>
      <p:sp>
        <p:nvSpPr>
          <p:cNvPr name="TextBox 13" id="13"/>
          <p:cNvSpPr txBox="true"/>
          <p:nvPr/>
        </p:nvSpPr>
        <p:spPr>
          <a:xfrm rot="0">
            <a:off x="7072354" y="6106348"/>
            <a:ext cx="3997443" cy="2501265"/>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FFFFFF"/>
                </a:solidFill>
                <a:latin typeface="Gotham"/>
                <a:ea typeface="Gotham"/>
                <a:cs typeface="Gotham"/>
                <a:sym typeface="Gotham"/>
              </a:rPr>
              <a:t>Pada tahap ini, dilakukan visualisasi untuk menggali pola distribusi dan hubungan antar variabel dalam dataset yang telah dibersihkan. </a:t>
            </a:r>
          </a:p>
        </p:txBody>
      </p:sp>
      <p:sp>
        <p:nvSpPr>
          <p:cNvPr name="TextBox 14" id="14"/>
          <p:cNvSpPr txBox="true"/>
          <p:nvPr/>
        </p:nvSpPr>
        <p:spPr>
          <a:xfrm rot="0">
            <a:off x="12907093" y="5378394"/>
            <a:ext cx="3997443" cy="2920365"/>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5F6F52"/>
                </a:solidFill>
                <a:latin typeface="Gotham"/>
                <a:ea typeface="Gotham"/>
                <a:cs typeface="Gotham"/>
                <a:sym typeface="Gotham"/>
              </a:rPr>
              <a:t>Analisis outlier dengan IQR digunakan untuk mengidentifikasi penyimpangan dalam penggunaan pupuk dan mengungkap anomali pengajuan kuota subsidi.</a:t>
            </a:r>
          </a:p>
        </p:txBody>
      </p:sp>
      <p:sp>
        <p:nvSpPr>
          <p:cNvPr name="TextBox 15" id="15"/>
          <p:cNvSpPr txBox="true"/>
          <p:nvPr/>
        </p:nvSpPr>
        <p:spPr>
          <a:xfrm rot="0">
            <a:off x="1383464" y="5368869"/>
            <a:ext cx="3997443" cy="2920365"/>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5F6F52"/>
                </a:solidFill>
                <a:latin typeface="Gotham"/>
                <a:ea typeface="Gotham"/>
                <a:cs typeface="Gotham"/>
                <a:sym typeface="Gotham"/>
              </a:rPr>
              <a:t>Statistik deskriptif akan memberikan gambaran umum tentang data, seperti rata-rata, median, standar deviasi, serta nilai minimum dan maksimum dari variabel numerik.</a:t>
            </a:r>
          </a:p>
        </p:txBody>
      </p:sp>
      <p:sp>
        <p:nvSpPr>
          <p:cNvPr name="TextBox 16" id="16"/>
          <p:cNvSpPr txBox="true"/>
          <p:nvPr/>
        </p:nvSpPr>
        <p:spPr>
          <a:xfrm rot="0">
            <a:off x="7072354" y="4621578"/>
            <a:ext cx="4145340" cy="1208119"/>
          </a:xfrm>
          <a:prstGeom prst="rect">
            <a:avLst/>
          </a:prstGeom>
        </p:spPr>
        <p:txBody>
          <a:bodyPr anchor="t" rtlCol="false" tIns="0" lIns="0" bIns="0" rIns="0">
            <a:spAutoFit/>
          </a:bodyPr>
          <a:lstStyle/>
          <a:p>
            <a:pPr algn="ctr" marL="0" indent="0" lvl="0">
              <a:lnSpc>
                <a:spcPts val="4810"/>
              </a:lnSpc>
              <a:spcBef>
                <a:spcPct val="0"/>
              </a:spcBef>
            </a:pPr>
            <a:r>
              <a:rPr lang="en-US" b="true" sz="3436">
                <a:solidFill>
                  <a:srgbClr val="FFFFFF"/>
                </a:solidFill>
                <a:latin typeface="Gotham Bold"/>
                <a:ea typeface="Gotham Bold"/>
                <a:cs typeface="Gotham Bold"/>
                <a:sym typeface="Gotham Bold"/>
              </a:rPr>
              <a:t>Visualisasi Distribusi Data</a:t>
            </a:r>
          </a:p>
        </p:txBody>
      </p:sp>
      <p:sp>
        <p:nvSpPr>
          <p:cNvPr name="TextBox 17" id="17"/>
          <p:cNvSpPr txBox="true"/>
          <p:nvPr/>
        </p:nvSpPr>
        <p:spPr>
          <a:xfrm rot="0">
            <a:off x="12759196" y="4621578"/>
            <a:ext cx="4145340" cy="598519"/>
          </a:xfrm>
          <a:prstGeom prst="rect">
            <a:avLst/>
          </a:prstGeom>
        </p:spPr>
        <p:txBody>
          <a:bodyPr anchor="t" rtlCol="false" tIns="0" lIns="0" bIns="0" rIns="0">
            <a:spAutoFit/>
          </a:bodyPr>
          <a:lstStyle/>
          <a:p>
            <a:pPr algn="ctr" marL="0" indent="0" lvl="0">
              <a:lnSpc>
                <a:spcPts val="4810"/>
              </a:lnSpc>
              <a:spcBef>
                <a:spcPct val="0"/>
              </a:spcBef>
            </a:pPr>
            <a:r>
              <a:rPr lang="en-US" b="true" sz="3436">
                <a:solidFill>
                  <a:srgbClr val="5F6F52"/>
                </a:solidFill>
                <a:latin typeface="Gotham Bold"/>
                <a:ea typeface="Gotham Bold"/>
                <a:cs typeface="Gotham Bold"/>
                <a:sym typeface="Gotham Bold"/>
              </a:rPr>
              <a:t>Analisis Outlier</a:t>
            </a:r>
          </a:p>
        </p:txBody>
      </p:sp>
      <p:sp>
        <p:nvSpPr>
          <p:cNvPr name="TextBox 18" id="18"/>
          <p:cNvSpPr txBox="true"/>
          <p:nvPr/>
        </p:nvSpPr>
        <p:spPr>
          <a:xfrm rot="0">
            <a:off x="1383464" y="4621578"/>
            <a:ext cx="4145340" cy="598460"/>
          </a:xfrm>
          <a:prstGeom prst="rect">
            <a:avLst/>
          </a:prstGeom>
        </p:spPr>
        <p:txBody>
          <a:bodyPr anchor="t" rtlCol="false" tIns="0" lIns="0" bIns="0" rIns="0">
            <a:spAutoFit/>
          </a:bodyPr>
          <a:lstStyle/>
          <a:p>
            <a:pPr algn="ctr" marL="0" indent="0" lvl="0">
              <a:lnSpc>
                <a:spcPts val="4810"/>
              </a:lnSpc>
              <a:spcBef>
                <a:spcPct val="0"/>
              </a:spcBef>
            </a:pPr>
            <a:r>
              <a:rPr lang="en-US" b="true" sz="3436">
                <a:solidFill>
                  <a:srgbClr val="5F6F52"/>
                </a:solidFill>
                <a:latin typeface="Gotham Bold"/>
                <a:ea typeface="Gotham Bold"/>
                <a:cs typeface="Gotham Bold"/>
                <a:sym typeface="Gotham Bold"/>
              </a:rPr>
              <a:t>Statistik Deskriptif</a:t>
            </a:r>
          </a:p>
        </p:txBody>
      </p:sp>
      <p:sp>
        <p:nvSpPr>
          <p:cNvPr name="Freeform 19" id="19"/>
          <p:cNvSpPr/>
          <p:nvPr/>
        </p:nvSpPr>
        <p:spPr>
          <a:xfrm flipH="false" flipV="false" rot="5400000">
            <a:off x="490849" y="8035912"/>
            <a:ext cx="1075701" cy="2444776"/>
          </a:xfrm>
          <a:custGeom>
            <a:avLst/>
            <a:gdLst/>
            <a:ahLst/>
            <a:cxnLst/>
            <a:rect r="r" b="b" t="t" l="l"/>
            <a:pathLst>
              <a:path h="2444776" w="1075701">
                <a:moveTo>
                  <a:pt x="0" y="0"/>
                </a:moveTo>
                <a:lnTo>
                  <a:pt x="1075702" y="0"/>
                </a:lnTo>
                <a:lnTo>
                  <a:pt x="1075702" y="2444776"/>
                </a:lnTo>
                <a:lnTo>
                  <a:pt x="0" y="24447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6DAC8"/>
        </a:solidFill>
      </p:bgPr>
    </p:bg>
    <p:spTree>
      <p:nvGrpSpPr>
        <p:cNvPr id="1" name=""/>
        <p:cNvGrpSpPr/>
        <p:nvPr/>
      </p:nvGrpSpPr>
      <p:grpSpPr>
        <a:xfrm>
          <a:off x="0" y="0"/>
          <a:ext cx="0" cy="0"/>
          <a:chOff x="0" y="0"/>
          <a:chExt cx="0" cy="0"/>
        </a:xfrm>
      </p:grpSpPr>
      <p:grpSp>
        <p:nvGrpSpPr>
          <p:cNvPr name="Group 2" id="2"/>
          <p:cNvGrpSpPr/>
          <p:nvPr/>
        </p:nvGrpSpPr>
        <p:grpSpPr>
          <a:xfrm rot="0">
            <a:off x="123193" y="1028700"/>
            <a:ext cx="17259300" cy="9258300"/>
            <a:chOff x="0" y="0"/>
            <a:chExt cx="4545659" cy="2438400"/>
          </a:xfrm>
        </p:grpSpPr>
        <p:sp>
          <p:nvSpPr>
            <p:cNvPr name="Freeform 3" id="3"/>
            <p:cNvSpPr/>
            <p:nvPr/>
          </p:nvSpPr>
          <p:spPr>
            <a:xfrm flipH="false" flipV="false" rot="0">
              <a:off x="0" y="0"/>
              <a:ext cx="4545659" cy="2438400"/>
            </a:xfrm>
            <a:custGeom>
              <a:avLst/>
              <a:gdLst/>
              <a:ahLst/>
              <a:cxnLst/>
              <a:rect r="r" b="b" t="t" l="l"/>
              <a:pathLst>
                <a:path h="2438400" w="4545659">
                  <a:moveTo>
                    <a:pt x="0" y="0"/>
                  </a:moveTo>
                  <a:lnTo>
                    <a:pt x="4545659" y="0"/>
                  </a:lnTo>
                  <a:lnTo>
                    <a:pt x="4545659" y="2438400"/>
                  </a:lnTo>
                  <a:lnTo>
                    <a:pt x="0" y="2438400"/>
                  </a:lnTo>
                  <a:close/>
                </a:path>
              </a:pathLst>
            </a:custGeom>
            <a:solidFill>
              <a:srgbClr val="F6EDDD"/>
            </a:solidFill>
          </p:spPr>
        </p:sp>
        <p:sp>
          <p:nvSpPr>
            <p:cNvPr name="TextBox 4" id="4"/>
            <p:cNvSpPr txBox="true"/>
            <p:nvPr/>
          </p:nvSpPr>
          <p:spPr>
            <a:xfrm>
              <a:off x="0" y="-47625"/>
              <a:ext cx="4545659" cy="2486025"/>
            </a:xfrm>
            <a:prstGeom prst="rect">
              <a:avLst/>
            </a:prstGeom>
          </p:spPr>
          <p:txBody>
            <a:bodyPr anchor="ctr" rtlCol="false" tIns="50800" lIns="50800" bIns="50800" rIns="50800"/>
            <a:lstStyle/>
            <a:p>
              <a:pPr algn="ctr">
                <a:lnSpc>
                  <a:spcPts val="3012"/>
                </a:lnSpc>
              </a:pPr>
            </a:p>
          </p:txBody>
        </p:sp>
      </p:grpSp>
      <p:grpSp>
        <p:nvGrpSpPr>
          <p:cNvPr name="Group 5" id="5"/>
          <p:cNvGrpSpPr/>
          <p:nvPr/>
        </p:nvGrpSpPr>
        <p:grpSpPr>
          <a:xfrm rot="0">
            <a:off x="3209629" y="3600450"/>
            <a:ext cx="14153814" cy="5157395"/>
            <a:chOff x="0" y="0"/>
            <a:chExt cx="3727754" cy="1358326"/>
          </a:xfrm>
        </p:grpSpPr>
        <p:sp>
          <p:nvSpPr>
            <p:cNvPr name="Freeform 6" id="6"/>
            <p:cNvSpPr/>
            <p:nvPr/>
          </p:nvSpPr>
          <p:spPr>
            <a:xfrm flipH="false" flipV="false" rot="0">
              <a:off x="0" y="0"/>
              <a:ext cx="3727753" cy="1358326"/>
            </a:xfrm>
            <a:custGeom>
              <a:avLst/>
              <a:gdLst/>
              <a:ahLst/>
              <a:cxnLst/>
              <a:rect r="r" b="b" t="t" l="l"/>
              <a:pathLst>
                <a:path h="1358326" w="3727753">
                  <a:moveTo>
                    <a:pt x="0" y="0"/>
                  </a:moveTo>
                  <a:lnTo>
                    <a:pt x="3727753" y="0"/>
                  </a:lnTo>
                  <a:lnTo>
                    <a:pt x="3727753" y="1358326"/>
                  </a:lnTo>
                  <a:lnTo>
                    <a:pt x="0" y="1358326"/>
                  </a:lnTo>
                  <a:close/>
                </a:path>
              </a:pathLst>
            </a:custGeom>
            <a:solidFill>
              <a:srgbClr val="D6DAC8"/>
            </a:solidFill>
          </p:spPr>
        </p:sp>
        <p:sp>
          <p:nvSpPr>
            <p:cNvPr name="TextBox 7" id="7"/>
            <p:cNvSpPr txBox="true"/>
            <p:nvPr/>
          </p:nvSpPr>
          <p:spPr>
            <a:xfrm>
              <a:off x="0" y="-47625"/>
              <a:ext cx="3727754" cy="1405951"/>
            </a:xfrm>
            <a:prstGeom prst="rect">
              <a:avLst/>
            </a:prstGeom>
          </p:spPr>
          <p:txBody>
            <a:bodyPr anchor="ctr" rtlCol="false" tIns="50800" lIns="50800" bIns="50800" rIns="50800"/>
            <a:lstStyle/>
            <a:p>
              <a:pPr algn="ctr">
                <a:lnSpc>
                  <a:spcPts val="3012"/>
                </a:lnSpc>
              </a:pPr>
            </a:p>
          </p:txBody>
        </p:sp>
      </p:grpSp>
      <p:grpSp>
        <p:nvGrpSpPr>
          <p:cNvPr name="Group 8" id="8"/>
          <p:cNvGrpSpPr/>
          <p:nvPr/>
        </p:nvGrpSpPr>
        <p:grpSpPr>
          <a:xfrm rot="0">
            <a:off x="1284720" y="4256960"/>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012"/>
                </a:lnSpc>
              </a:pPr>
            </a:p>
          </p:txBody>
        </p:sp>
      </p:grpSp>
      <p:sp>
        <p:nvSpPr>
          <p:cNvPr name="Freeform 11" id="11"/>
          <p:cNvSpPr/>
          <p:nvPr/>
        </p:nvSpPr>
        <p:spPr>
          <a:xfrm flipH="false" flipV="false" rot="0">
            <a:off x="1998408" y="4825366"/>
            <a:ext cx="1658724" cy="1664968"/>
          </a:xfrm>
          <a:custGeom>
            <a:avLst/>
            <a:gdLst/>
            <a:ahLst/>
            <a:cxnLst/>
            <a:rect r="r" b="b" t="t" l="l"/>
            <a:pathLst>
              <a:path h="1664968" w="1658724">
                <a:moveTo>
                  <a:pt x="0" y="0"/>
                </a:moveTo>
                <a:lnTo>
                  <a:pt x="1658724" y="0"/>
                </a:lnTo>
                <a:lnTo>
                  <a:pt x="1658724" y="1664968"/>
                </a:lnTo>
                <a:lnTo>
                  <a:pt x="0" y="16649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4201483" y="1279978"/>
            <a:ext cx="5422644" cy="1434741"/>
          </a:xfrm>
          <a:custGeom>
            <a:avLst/>
            <a:gdLst/>
            <a:ahLst/>
            <a:cxnLst/>
            <a:rect r="r" b="b" t="t" l="l"/>
            <a:pathLst>
              <a:path h="1434741" w="5422644">
                <a:moveTo>
                  <a:pt x="0" y="0"/>
                </a:moveTo>
                <a:lnTo>
                  <a:pt x="5422644" y="0"/>
                </a:lnTo>
                <a:lnTo>
                  <a:pt x="5422644" y="1434741"/>
                </a:lnTo>
                <a:lnTo>
                  <a:pt x="0" y="14347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5018179" y="4619914"/>
            <a:ext cx="11207885" cy="372805"/>
          </a:xfrm>
          <a:prstGeom prst="rect">
            <a:avLst/>
          </a:prstGeom>
        </p:spPr>
        <p:txBody>
          <a:bodyPr anchor="t" rtlCol="false" tIns="0" lIns="0" bIns="0" rIns="0">
            <a:spAutoFit/>
          </a:bodyPr>
          <a:lstStyle/>
          <a:p>
            <a:pPr algn="l" marL="0" indent="0" lvl="0">
              <a:lnSpc>
                <a:spcPts val="3079"/>
              </a:lnSpc>
              <a:spcBef>
                <a:spcPct val="0"/>
              </a:spcBef>
            </a:pPr>
            <a:r>
              <a:rPr lang="en-US" sz="2199">
                <a:solidFill>
                  <a:srgbClr val="5F6F52"/>
                </a:solidFill>
                <a:latin typeface="Gotham"/>
                <a:ea typeface="Gotham"/>
                <a:cs typeface="Gotham"/>
                <a:sym typeface="Gotham"/>
              </a:rPr>
              <a:t>Fokus pada intensitas penggunaan pupuk yang relevan dengan luas lahan.</a:t>
            </a:r>
          </a:p>
        </p:txBody>
      </p:sp>
      <p:sp>
        <p:nvSpPr>
          <p:cNvPr name="TextBox 14" id="14"/>
          <p:cNvSpPr txBox="true"/>
          <p:nvPr/>
        </p:nvSpPr>
        <p:spPr>
          <a:xfrm rot="0">
            <a:off x="5018179" y="5600700"/>
            <a:ext cx="11207885" cy="513488"/>
          </a:xfrm>
          <a:prstGeom prst="rect">
            <a:avLst/>
          </a:prstGeom>
        </p:spPr>
        <p:txBody>
          <a:bodyPr anchor="t" rtlCol="false" tIns="0" lIns="0" bIns="0" rIns="0">
            <a:spAutoFit/>
          </a:bodyPr>
          <a:lstStyle/>
          <a:p>
            <a:pPr algn="l" marL="0" indent="0" lvl="0">
              <a:lnSpc>
                <a:spcPts val="4250"/>
              </a:lnSpc>
              <a:spcBef>
                <a:spcPct val="0"/>
              </a:spcBef>
            </a:pPr>
            <a:r>
              <a:rPr lang="en-US" b="true" sz="3036">
                <a:solidFill>
                  <a:srgbClr val="5F6F52"/>
                </a:solidFill>
                <a:latin typeface="Gotham Bold"/>
                <a:ea typeface="Gotham Bold"/>
                <a:cs typeface="Gotham Bold"/>
                <a:sym typeface="Gotham Bold"/>
              </a:rPr>
              <a:t>Clustering Musim Tanam:</a:t>
            </a:r>
          </a:p>
        </p:txBody>
      </p:sp>
      <p:sp>
        <p:nvSpPr>
          <p:cNvPr name="TextBox 15" id="15"/>
          <p:cNvSpPr txBox="true"/>
          <p:nvPr/>
        </p:nvSpPr>
        <p:spPr>
          <a:xfrm rot="0">
            <a:off x="5018179" y="3971641"/>
            <a:ext cx="11207885" cy="513488"/>
          </a:xfrm>
          <a:prstGeom prst="rect">
            <a:avLst/>
          </a:prstGeom>
        </p:spPr>
        <p:txBody>
          <a:bodyPr anchor="t" rtlCol="false" tIns="0" lIns="0" bIns="0" rIns="0">
            <a:spAutoFit/>
          </a:bodyPr>
          <a:lstStyle/>
          <a:p>
            <a:pPr algn="l" marL="0" indent="0" lvl="0">
              <a:lnSpc>
                <a:spcPts val="4250"/>
              </a:lnSpc>
              <a:spcBef>
                <a:spcPct val="0"/>
              </a:spcBef>
            </a:pPr>
            <a:r>
              <a:rPr lang="en-US" b="true" sz="3036">
                <a:solidFill>
                  <a:srgbClr val="5F6F52"/>
                </a:solidFill>
                <a:latin typeface="Gotham Bold"/>
                <a:ea typeface="Gotham Bold"/>
                <a:cs typeface="Gotham Bold"/>
                <a:sym typeface="Gotham Bold"/>
              </a:rPr>
              <a:t>Menghitung Total Pupuk per Hektar:</a:t>
            </a:r>
          </a:p>
        </p:txBody>
      </p:sp>
      <p:sp>
        <p:nvSpPr>
          <p:cNvPr name="TextBox 16" id="16"/>
          <p:cNvSpPr txBox="true"/>
          <p:nvPr/>
        </p:nvSpPr>
        <p:spPr>
          <a:xfrm rot="0">
            <a:off x="5018179" y="6165154"/>
            <a:ext cx="11207885" cy="372805"/>
          </a:xfrm>
          <a:prstGeom prst="rect">
            <a:avLst/>
          </a:prstGeom>
        </p:spPr>
        <p:txBody>
          <a:bodyPr anchor="t" rtlCol="false" tIns="0" lIns="0" bIns="0" rIns="0">
            <a:spAutoFit/>
          </a:bodyPr>
          <a:lstStyle/>
          <a:p>
            <a:pPr algn="l" marL="0" indent="0" lvl="0">
              <a:lnSpc>
                <a:spcPts val="3079"/>
              </a:lnSpc>
              <a:spcBef>
                <a:spcPct val="0"/>
              </a:spcBef>
            </a:pPr>
            <a:r>
              <a:rPr lang="en-US" sz="2199">
                <a:solidFill>
                  <a:srgbClr val="5F6F52"/>
                </a:solidFill>
                <a:latin typeface="Gotham"/>
                <a:ea typeface="Gotham"/>
                <a:cs typeface="Gotham"/>
                <a:sym typeface="Gotham"/>
              </a:rPr>
              <a:t>Mengelompokkan pola distribusi pupuk per musim tanam.</a:t>
            </a:r>
          </a:p>
        </p:txBody>
      </p:sp>
      <p:sp>
        <p:nvSpPr>
          <p:cNvPr name="TextBox 17" id="17"/>
          <p:cNvSpPr txBox="true"/>
          <p:nvPr/>
        </p:nvSpPr>
        <p:spPr>
          <a:xfrm rot="0">
            <a:off x="5018179" y="7147559"/>
            <a:ext cx="11207885" cy="513488"/>
          </a:xfrm>
          <a:prstGeom prst="rect">
            <a:avLst/>
          </a:prstGeom>
        </p:spPr>
        <p:txBody>
          <a:bodyPr anchor="t" rtlCol="false" tIns="0" lIns="0" bIns="0" rIns="0">
            <a:spAutoFit/>
          </a:bodyPr>
          <a:lstStyle/>
          <a:p>
            <a:pPr algn="l" marL="0" indent="0" lvl="0">
              <a:lnSpc>
                <a:spcPts val="4250"/>
              </a:lnSpc>
              <a:spcBef>
                <a:spcPct val="0"/>
              </a:spcBef>
            </a:pPr>
            <a:r>
              <a:rPr lang="en-US" b="true" sz="3036">
                <a:solidFill>
                  <a:srgbClr val="5F6F52"/>
                </a:solidFill>
                <a:latin typeface="Gotham Bold"/>
                <a:ea typeface="Gotham Bold"/>
                <a:cs typeface="Gotham Bold"/>
                <a:sym typeface="Gotham Bold"/>
              </a:rPr>
              <a:t>Labeling Status Penggunaan Pupuk:</a:t>
            </a:r>
          </a:p>
        </p:txBody>
      </p:sp>
      <p:sp>
        <p:nvSpPr>
          <p:cNvPr name="TextBox 18" id="18"/>
          <p:cNvSpPr txBox="true"/>
          <p:nvPr/>
        </p:nvSpPr>
        <p:spPr>
          <a:xfrm rot="0">
            <a:off x="5018179" y="7794397"/>
            <a:ext cx="11207885" cy="1153974"/>
          </a:xfrm>
          <a:prstGeom prst="rect">
            <a:avLst/>
          </a:prstGeom>
        </p:spPr>
        <p:txBody>
          <a:bodyPr anchor="t" rtlCol="false" tIns="0" lIns="0" bIns="0" rIns="0">
            <a:spAutoFit/>
          </a:bodyPr>
          <a:lstStyle/>
          <a:p>
            <a:pPr algn="l">
              <a:lnSpc>
                <a:spcPts val="3079"/>
              </a:lnSpc>
              <a:spcBef>
                <a:spcPct val="0"/>
              </a:spcBef>
            </a:pPr>
            <a:r>
              <a:rPr lang="en-US" sz="2199">
                <a:solidFill>
                  <a:srgbClr val="5F6F52"/>
                </a:solidFill>
                <a:latin typeface="Gotham"/>
                <a:ea typeface="Gotham"/>
                <a:cs typeface="Gotham"/>
                <a:sym typeface="Gotham"/>
              </a:rPr>
              <a:t>Memberikan label Underuse, Normal, atau Overuse berdasarkan IQR.</a:t>
            </a:r>
          </a:p>
          <a:p>
            <a:pPr algn="l" marL="0" indent="0" lvl="0">
              <a:lnSpc>
                <a:spcPts val="3079"/>
              </a:lnSpc>
              <a:spcBef>
                <a:spcPct val="0"/>
              </a:spcBef>
            </a:pPr>
          </a:p>
          <a:p>
            <a:pPr algn="l" marL="0" indent="0" lvl="0">
              <a:lnSpc>
                <a:spcPts val="3079"/>
              </a:lnSpc>
              <a:spcBef>
                <a:spcPct val="0"/>
              </a:spcBef>
            </a:pPr>
          </a:p>
        </p:txBody>
      </p:sp>
      <p:sp>
        <p:nvSpPr>
          <p:cNvPr name="TextBox 19" id="19"/>
          <p:cNvSpPr txBox="true"/>
          <p:nvPr/>
        </p:nvSpPr>
        <p:spPr>
          <a:xfrm rot="0">
            <a:off x="4970192" y="1610098"/>
            <a:ext cx="21868663" cy="774502"/>
          </a:xfrm>
          <a:prstGeom prst="rect">
            <a:avLst/>
          </a:prstGeom>
        </p:spPr>
        <p:txBody>
          <a:bodyPr anchor="t" rtlCol="false" tIns="0" lIns="0" bIns="0" rIns="0">
            <a:spAutoFit/>
          </a:bodyPr>
          <a:lstStyle/>
          <a:p>
            <a:pPr algn="l" marL="0" indent="0" lvl="0">
              <a:lnSpc>
                <a:spcPts val="6181"/>
              </a:lnSpc>
            </a:pPr>
            <a:r>
              <a:rPr lang="en-US" sz="5108">
                <a:solidFill>
                  <a:srgbClr val="5F6F52"/>
                </a:solidFill>
                <a:latin typeface="Sunborn"/>
                <a:ea typeface="Sunborn"/>
                <a:cs typeface="Sunborn"/>
                <a:sym typeface="Sunborn"/>
              </a:rPr>
              <a:t>Feature Engineering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EDDD"/>
        </a:solidFill>
      </p:bgPr>
    </p:bg>
    <p:spTree>
      <p:nvGrpSpPr>
        <p:cNvPr id="1" name=""/>
        <p:cNvGrpSpPr/>
        <p:nvPr/>
      </p:nvGrpSpPr>
      <p:grpSpPr>
        <a:xfrm>
          <a:off x="0" y="0"/>
          <a:ext cx="0" cy="0"/>
          <a:chOff x="0" y="0"/>
          <a:chExt cx="0" cy="0"/>
        </a:xfrm>
      </p:grpSpPr>
      <p:grpSp>
        <p:nvGrpSpPr>
          <p:cNvPr name="Group 2" id="2"/>
          <p:cNvGrpSpPr/>
          <p:nvPr/>
        </p:nvGrpSpPr>
        <p:grpSpPr>
          <a:xfrm rot="0">
            <a:off x="0" y="2367314"/>
            <a:ext cx="18288000" cy="7919686"/>
            <a:chOff x="0" y="0"/>
            <a:chExt cx="4816593" cy="2085843"/>
          </a:xfrm>
        </p:grpSpPr>
        <p:sp>
          <p:nvSpPr>
            <p:cNvPr name="Freeform 3" id="3"/>
            <p:cNvSpPr/>
            <p:nvPr/>
          </p:nvSpPr>
          <p:spPr>
            <a:xfrm flipH="false" flipV="false" rot="0">
              <a:off x="0" y="0"/>
              <a:ext cx="4816592" cy="2085843"/>
            </a:xfrm>
            <a:custGeom>
              <a:avLst/>
              <a:gdLst/>
              <a:ahLst/>
              <a:cxnLst/>
              <a:rect r="r" b="b" t="t" l="l"/>
              <a:pathLst>
                <a:path h="2085843" w="4816592">
                  <a:moveTo>
                    <a:pt x="0" y="0"/>
                  </a:moveTo>
                  <a:lnTo>
                    <a:pt x="4816592" y="0"/>
                  </a:lnTo>
                  <a:lnTo>
                    <a:pt x="4816592" y="2085843"/>
                  </a:lnTo>
                  <a:lnTo>
                    <a:pt x="0" y="2085843"/>
                  </a:lnTo>
                  <a:close/>
                </a:path>
              </a:pathLst>
            </a:custGeom>
            <a:solidFill>
              <a:srgbClr val="D6DAC8"/>
            </a:solidFill>
          </p:spPr>
        </p:sp>
        <p:sp>
          <p:nvSpPr>
            <p:cNvPr name="TextBox 4" id="4"/>
            <p:cNvSpPr txBox="true"/>
            <p:nvPr/>
          </p:nvSpPr>
          <p:spPr>
            <a:xfrm>
              <a:off x="0" y="-47625"/>
              <a:ext cx="4816593" cy="2133468"/>
            </a:xfrm>
            <a:prstGeom prst="rect">
              <a:avLst/>
            </a:prstGeom>
          </p:spPr>
          <p:txBody>
            <a:bodyPr anchor="ctr" rtlCol="false" tIns="50800" lIns="50800" bIns="50800" rIns="50800"/>
            <a:lstStyle/>
            <a:p>
              <a:pPr algn="ctr">
                <a:lnSpc>
                  <a:spcPts val="3012"/>
                </a:lnSpc>
              </a:pPr>
            </a:p>
          </p:txBody>
        </p:sp>
      </p:grpSp>
      <p:pic>
        <p:nvPicPr>
          <p:cNvPr name="Picture 5" id="5"/>
          <p:cNvPicPr>
            <a:picLocks noChangeAspect="true"/>
          </p:cNvPicPr>
          <p:nvPr/>
        </p:nvPicPr>
        <p:blipFill>
          <a:blip r:embed="rId2"/>
          <a:stretch>
            <a:fillRect/>
          </a:stretch>
        </p:blipFill>
        <p:spPr>
          <a:xfrm rot="0">
            <a:off x="7183338" y="7560076"/>
            <a:ext cx="12114176" cy="3736438"/>
          </a:xfrm>
          <a:prstGeom prst="rect">
            <a:avLst/>
          </a:prstGeom>
        </p:spPr>
      </p:pic>
      <p:sp>
        <p:nvSpPr>
          <p:cNvPr name="Freeform 6" id="6"/>
          <p:cNvSpPr/>
          <p:nvPr/>
        </p:nvSpPr>
        <p:spPr>
          <a:xfrm flipH="false" flipV="false" rot="0">
            <a:off x="16004893" y="1028700"/>
            <a:ext cx="3293711" cy="871461"/>
          </a:xfrm>
          <a:custGeom>
            <a:avLst/>
            <a:gdLst/>
            <a:ahLst/>
            <a:cxnLst/>
            <a:rect r="r" b="b" t="t" l="l"/>
            <a:pathLst>
              <a:path h="871461" w="3293711">
                <a:moveTo>
                  <a:pt x="0" y="0"/>
                </a:moveTo>
                <a:lnTo>
                  <a:pt x="3293711" y="0"/>
                </a:lnTo>
                <a:lnTo>
                  <a:pt x="3293711" y="871461"/>
                </a:lnTo>
                <a:lnTo>
                  <a:pt x="0" y="8714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true" rot="5400000">
            <a:off x="3931860" y="8492921"/>
            <a:ext cx="924994" cy="2102259"/>
          </a:xfrm>
          <a:custGeom>
            <a:avLst/>
            <a:gdLst/>
            <a:ahLst/>
            <a:cxnLst/>
            <a:rect r="r" b="b" t="t" l="l"/>
            <a:pathLst>
              <a:path h="2102259" w="924994">
                <a:moveTo>
                  <a:pt x="0" y="2102258"/>
                </a:moveTo>
                <a:lnTo>
                  <a:pt x="924994" y="2102258"/>
                </a:lnTo>
                <a:lnTo>
                  <a:pt x="924994" y="0"/>
                </a:lnTo>
                <a:lnTo>
                  <a:pt x="0" y="0"/>
                </a:lnTo>
                <a:lnTo>
                  <a:pt x="0" y="210225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true" rot="5400000">
            <a:off x="194896" y="8492921"/>
            <a:ext cx="924994" cy="2102259"/>
          </a:xfrm>
          <a:custGeom>
            <a:avLst/>
            <a:gdLst/>
            <a:ahLst/>
            <a:cxnLst/>
            <a:rect r="r" b="b" t="t" l="l"/>
            <a:pathLst>
              <a:path h="2102259" w="924994">
                <a:moveTo>
                  <a:pt x="0" y="2102258"/>
                </a:moveTo>
                <a:lnTo>
                  <a:pt x="924994" y="2102258"/>
                </a:lnTo>
                <a:lnTo>
                  <a:pt x="924994" y="0"/>
                </a:lnTo>
                <a:lnTo>
                  <a:pt x="0" y="0"/>
                </a:lnTo>
                <a:lnTo>
                  <a:pt x="0" y="210225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true" rot="5400000">
            <a:off x="2019898" y="8492921"/>
            <a:ext cx="924994" cy="2102259"/>
          </a:xfrm>
          <a:custGeom>
            <a:avLst/>
            <a:gdLst/>
            <a:ahLst/>
            <a:cxnLst/>
            <a:rect r="r" b="b" t="t" l="l"/>
            <a:pathLst>
              <a:path h="2102259" w="924994">
                <a:moveTo>
                  <a:pt x="924994" y="2102258"/>
                </a:moveTo>
                <a:lnTo>
                  <a:pt x="0" y="2102258"/>
                </a:lnTo>
                <a:lnTo>
                  <a:pt x="0" y="0"/>
                </a:lnTo>
                <a:lnTo>
                  <a:pt x="924994" y="0"/>
                </a:lnTo>
                <a:lnTo>
                  <a:pt x="924994" y="210225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458875" y="457200"/>
            <a:ext cx="18269904" cy="850127"/>
          </a:xfrm>
          <a:prstGeom prst="rect">
            <a:avLst/>
          </a:prstGeom>
        </p:spPr>
        <p:txBody>
          <a:bodyPr anchor="t" rtlCol="false" tIns="0" lIns="0" bIns="0" rIns="0">
            <a:spAutoFit/>
          </a:bodyPr>
          <a:lstStyle/>
          <a:p>
            <a:pPr algn="l" marL="0" indent="0" lvl="0">
              <a:lnSpc>
                <a:spcPts val="6786"/>
              </a:lnSpc>
            </a:pPr>
            <a:r>
              <a:rPr lang="en-US" sz="5608">
                <a:solidFill>
                  <a:srgbClr val="5F6F52"/>
                </a:solidFill>
                <a:latin typeface="Sunborn"/>
                <a:ea typeface="Sunborn"/>
                <a:cs typeface="Sunborn"/>
                <a:sym typeface="Sunborn"/>
              </a:rPr>
              <a:t>Modeling </a:t>
            </a:r>
          </a:p>
        </p:txBody>
      </p:sp>
      <p:sp>
        <p:nvSpPr>
          <p:cNvPr name="TextBox 11" id="11"/>
          <p:cNvSpPr txBox="true"/>
          <p:nvPr/>
        </p:nvSpPr>
        <p:spPr>
          <a:xfrm rot="0">
            <a:off x="742950" y="2590234"/>
            <a:ext cx="10490540" cy="5640324"/>
          </a:xfrm>
          <a:prstGeom prst="rect">
            <a:avLst/>
          </a:prstGeom>
        </p:spPr>
        <p:txBody>
          <a:bodyPr anchor="t" rtlCol="false" tIns="0" lIns="0" bIns="0" rIns="0">
            <a:spAutoFit/>
          </a:bodyPr>
          <a:lstStyle/>
          <a:p>
            <a:pPr algn="l">
              <a:lnSpc>
                <a:spcPts val="4116"/>
              </a:lnSpc>
            </a:pPr>
            <a:r>
              <a:rPr lang="en-US" sz="2940">
                <a:solidFill>
                  <a:srgbClr val="000000"/>
                </a:solidFill>
                <a:latin typeface="Gotham"/>
                <a:ea typeface="Gotham"/>
                <a:cs typeface="Gotham"/>
                <a:sym typeface="Gotham"/>
              </a:rPr>
              <a:t>Jenis Pendekatan:</a:t>
            </a:r>
          </a:p>
          <a:p>
            <a:pPr algn="l" marL="634746" indent="-317373" lvl="1">
              <a:lnSpc>
                <a:spcPts val="4116"/>
              </a:lnSpc>
              <a:buFont typeface="Arial"/>
              <a:buChar char="•"/>
            </a:pPr>
            <a:r>
              <a:rPr lang="en-US" sz="2940">
                <a:solidFill>
                  <a:srgbClr val="000000"/>
                </a:solidFill>
                <a:latin typeface="Gotham"/>
                <a:ea typeface="Gotham"/>
                <a:cs typeface="Gotham"/>
                <a:sym typeface="Gotham"/>
              </a:rPr>
              <a:t> Unsupervised Learning (tanpa gr</a:t>
            </a:r>
            <a:r>
              <a:rPr lang="en-US" sz="2940">
                <a:solidFill>
                  <a:srgbClr val="000000"/>
                </a:solidFill>
                <a:latin typeface="Gotham"/>
                <a:ea typeface="Gotham"/>
                <a:cs typeface="Gotham"/>
                <a:sym typeface="Gotham"/>
              </a:rPr>
              <a:t>ound truth)</a:t>
            </a:r>
          </a:p>
          <a:p>
            <a:pPr algn="l">
              <a:lnSpc>
                <a:spcPts val="4116"/>
              </a:lnSpc>
            </a:pPr>
            <a:r>
              <a:rPr lang="en-US" sz="2940">
                <a:solidFill>
                  <a:srgbClr val="000000"/>
                </a:solidFill>
                <a:latin typeface="Gotham"/>
                <a:ea typeface="Gotham"/>
                <a:cs typeface="Gotham"/>
                <a:sym typeface="Gotham"/>
              </a:rPr>
              <a:t>Alasan Pemilihan:</a:t>
            </a:r>
          </a:p>
          <a:p>
            <a:pPr algn="l" marL="634746" indent="-317373" lvl="1">
              <a:lnSpc>
                <a:spcPts val="4116"/>
              </a:lnSpc>
              <a:buFont typeface="Arial"/>
              <a:buChar char="•"/>
            </a:pPr>
            <a:r>
              <a:rPr lang="en-US" sz="2940">
                <a:solidFill>
                  <a:srgbClr val="000000"/>
                </a:solidFill>
                <a:latin typeface="Gotham"/>
                <a:ea typeface="Gotham"/>
                <a:cs typeface="Gotham"/>
                <a:sym typeface="Gotham"/>
              </a:rPr>
              <a:t>Data RDKK tidak memiliki label anomali</a:t>
            </a:r>
          </a:p>
          <a:p>
            <a:pPr algn="l" marL="634746" indent="-317373" lvl="1">
              <a:lnSpc>
                <a:spcPts val="4116"/>
              </a:lnSpc>
              <a:buFont typeface="Arial"/>
              <a:buChar char="•"/>
            </a:pPr>
            <a:r>
              <a:rPr lang="en-US" sz="2940">
                <a:solidFill>
                  <a:srgbClr val="000000"/>
                </a:solidFill>
                <a:latin typeface="Gotham"/>
                <a:ea typeface="Gotham"/>
                <a:cs typeface="Gotham"/>
                <a:sym typeface="Gotham"/>
              </a:rPr>
              <a:t>Fokus pada eksplorasi pola dan penyimpangan</a:t>
            </a:r>
          </a:p>
          <a:p>
            <a:pPr algn="l">
              <a:lnSpc>
                <a:spcPts val="4116"/>
              </a:lnSpc>
            </a:pPr>
            <a:r>
              <a:rPr lang="en-US" sz="2940">
                <a:solidFill>
                  <a:srgbClr val="000000"/>
                </a:solidFill>
                <a:latin typeface="Gotham"/>
                <a:ea typeface="Gotham"/>
                <a:cs typeface="Gotham"/>
                <a:sym typeface="Gotham"/>
              </a:rPr>
              <a:t>Model yang Digunakan:</a:t>
            </a:r>
          </a:p>
          <a:p>
            <a:pPr algn="l" marL="634746" indent="-317373" lvl="1">
              <a:lnSpc>
                <a:spcPts val="4116"/>
              </a:lnSpc>
              <a:buFont typeface="Arial"/>
              <a:buChar char="•"/>
            </a:pPr>
            <a:r>
              <a:rPr lang="en-US" sz="2940">
                <a:solidFill>
                  <a:srgbClr val="000000"/>
                </a:solidFill>
                <a:latin typeface="Gotham"/>
                <a:ea typeface="Gotham"/>
                <a:cs typeface="Gotham"/>
                <a:sym typeface="Gotham"/>
              </a:rPr>
              <a:t>K-</a:t>
            </a:r>
            <a:r>
              <a:rPr lang="en-US" sz="2940">
                <a:solidFill>
                  <a:srgbClr val="000000"/>
                </a:solidFill>
                <a:latin typeface="Gotham"/>
                <a:ea typeface="Gotham"/>
                <a:cs typeface="Gotham"/>
                <a:sym typeface="Gotham"/>
              </a:rPr>
              <a:t>Means Clustering</a:t>
            </a:r>
          </a:p>
          <a:p>
            <a:pPr algn="l">
              <a:lnSpc>
                <a:spcPts val="4116"/>
              </a:lnSpc>
            </a:pPr>
            <a:r>
              <a:rPr lang="en-US" sz="2940">
                <a:solidFill>
                  <a:srgbClr val="000000"/>
                </a:solidFill>
                <a:latin typeface="Gotham"/>
                <a:ea typeface="Gotham"/>
                <a:cs typeface="Gotham"/>
                <a:sym typeface="Gotham"/>
              </a:rPr>
              <a:t> → Segmentasi petani berdasarkan </a:t>
            </a:r>
            <a:r>
              <a:rPr lang="en-US" sz="2940">
                <a:solidFill>
                  <a:srgbClr val="000000"/>
                </a:solidFill>
                <a:latin typeface="Gotham"/>
                <a:ea typeface="Gotham"/>
                <a:cs typeface="Gotham"/>
                <a:sym typeface="Gotham"/>
              </a:rPr>
              <a:t>pola pemupukan</a:t>
            </a:r>
          </a:p>
          <a:p>
            <a:pPr algn="l" marL="634746" indent="-317373" lvl="1">
              <a:lnSpc>
                <a:spcPts val="4116"/>
              </a:lnSpc>
              <a:buFont typeface="Arial"/>
              <a:buChar char="•"/>
            </a:pPr>
            <a:r>
              <a:rPr lang="en-US" sz="2940">
                <a:solidFill>
                  <a:srgbClr val="000000"/>
                </a:solidFill>
                <a:latin typeface="Gotham"/>
                <a:ea typeface="Gotham"/>
                <a:cs typeface="Gotham"/>
                <a:sym typeface="Gotham"/>
              </a:rPr>
              <a:t>Isolatio</a:t>
            </a:r>
            <a:r>
              <a:rPr lang="en-US" sz="2940">
                <a:solidFill>
                  <a:srgbClr val="000000"/>
                </a:solidFill>
                <a:latin typeface="Gotham"/>
                <a:ea typeface="Gotham"/>
                <a:cs typeface="Gotham"/>
                <a:sym typeface="Gotham"/>
              </a:rPr>
              <a:t>n Forest</a:t>
            </a:r>
          </a:p>
          <a:p>
            <a:pPr algn="l">
              <a:lnSpc>
                <a:spcPts val="4116"/>
              </a:lnSpc>
            </a:pPr>
            <a:r>
              <a:rPr lang="en-US" sz="2940">
                <a:solidFill>
                  <a:srgbClr val="000000"/>
                </a:solidFill>
                <a:latin typeface="Gotham"/>
                <a:ea typeface="Gotham"/>
                <a:cs typeface="Gotham"/>
                <a:sym typeface="Gotham"/>
              </a:rPr>
              <a:t> → D</a:t>
            </a:r>
            <a:r>
              <a:rPr lang="en-US" sz="2940">
                <a:solidFill>
                  <a:srgbClr val="000000"/>
                </a:solidFill>
                <a:latin typeface="Gotham"/>
                <a:ea typeface="Gotham"/>
                <a:cs typeface="Gotham"/>
                <a:sym typeface="Gotham"/>
              </a:rPr>
              <a:t>e</a:t>
            </a:r>
            <a:r>
              <a:rPr lang="en-US" sz="2940">
                <a:solidFill>
                  <a:srgbClr val="000000"/>
                </a:solidFill>
                <a:latin typeface="Gotham"/>
                <a:ea typeface="Gotham"/>
                <a:cs typeface="Gotham"/>
                <a:sym typeface="Gotham"/>
              </a:rPr>
              <a:t>t</a:t>
            </a:r>
            <a:r>
              <a:rPr lang="en-US" sz="2940">
                <a:solidFill>
                  <a:srgbClr val="000000"/>
                </a:solidFill>
                <a:latin typeface="Gotham"/>
                <a:ea typeface="Gotham"/>
                <a:cs typeface="Gotham"/>
                <a:sym typeface="Gotham"/>
              </a:rPr>
              <a:t>e</a:t>
            </a:r>
            <a:r>
              <a:rPr lang="en-US" sz="2940">
                <a:solidFill>
                  <a:srgbClr val="000000"/>
                </a:solidFill>
                <a:latin typeface="Gotham"/>
                <a:ea typeface="Gotham"/>
                <a:cs typeface="Gotham"/>
                <a:sym typeface="Gotham"/>
              </a:rPr>
              <a:t>ksi</a:t>
            </a:r>
            <a:r>
              <a:rPr lang="en-US" sz="2940">
                <a:solidFill>
                  <a:srgbClr val="000000"/>
                </a:solidFill>
                <a:latin typeface="Gotham"/>
                <a:ea typeface="Gotham"/>
                <a:cs typeface="Gotham"/>
                <a:sym typeface="Gotham"/>
              </a:rPr>
              <a:t> an</a:t>
            </a:r>
            <a:r>
              <a:rPr lang="en-US" sz="2940">
                <a:solidFill>
                  <a:srgbClr val="000000"/>
                </a:solidFill>
                <a:latin typeface="Gotham"/>
                <a:ea typeface="Gotham"/>
                <a:cs typeface="Gotham"/>
                <a:sym typeface="Gotham"/>
              </a:rPr>
              <a:t>omali penggunaan pupuk</a:t>
            </a:r>
          </a:p>
          <a:p>
            <a:pPr algn="l">
              <a:lnSpc>
                <a:spcPts val="4116"/>
              </a:lnSpc>
              <a:spcBef>
                <a:spcPct val="0"/>
              </a:spcBef>
            </a:pPr>
          </a:p>
        </p:txBody>
      </p:sp>
      <p:sp>
        <p:nvSpPr>
          <p:cNvPr name="TextBox 12" id="12"/>
          <p:cNvSpPr txBox="true"/>
          <p:nvPr/>
        </p:nvSpPr>
        <p:spPr>
          <a:xfrm rot="0">
            <a:off x="742950" y="1721143"/>
            <a:ext cx="6767274" cy="670676"/>
          </a:xfrm>
          <a:prstGeom prst="rect">
            <a:avLst/>
          </a:prstGeom>
        </p:spPr>
        <p:txBody>
          <a:bodyPr anchor="t" rtlCol="false" tIns="0" lIns="0" bIns="0" rIns="0">
            <a:spAutoFit/>
          </a:bodyPr>
          <a:lstStyle/>
          <a:p>
            <a:pPr algn="l" marL="0" indent="0" lvl="0">
              <a:lnSpc>
                <a:spcPts val="5334"/>
              </a:lnSpc>
            </a:pPr>
            <a:r>
              <a:rPr lang="en-US" sz="4408">
                <a:solidFill>
                  <a:srgbClr val="5F6F52"/>
                </a:solidFill>
                <a:latin typeface="Sunborn"/>
                <a:ea typeface="Sunborn"/>
                <a:cs typeface="Sunborn"/>
                <a:sym typeface="Sunborn"/>
              </a:rPr>
              <a:t>pENDEKATAN mODELING</a:t>
            </a:r>
          </a:p>
        </p:txBody>
      </p:sp>
      <p:sp>
        <p:nvSpPr>
          <p:cNvPr name="TextBox 13" id="13"/>
          <p:cNvSpPr txBox="true"/>
          <p:nvPr/>
        </p:nvSpPr>
        <p:spPr>
          <a:xfrm rot="0">
            <a:off x="11233490" y="2580709"/>
            <a:ext cx="5029438" cy="2049399"/>
          </a:xfrm>
          <a:prstGeom prst="rect">
            <a:avLst/>
          </a:prstGeom>
        </p:spPr>
        <p:txBody>
          <a:bodyPr anchor="t" rtlCol="false" tIns="0" lIns="0" bIns="0" rIns="0">
            <a:spAutoFit/>
          </a:bodyPr>
          <a:lstStyle/>
          <a:p>
            <a:pPr algn="l">
              <a:lnSpc>
                <a:spcPts val="4116"/>
              </a:lnSpc>
              <a:spcBef>
                <a:spcPct val="0"/>
              </a:spcBef>
            </a:pPr>
            <a:r>
              <a:rPr lang="en-US" sz="2940">
                <a:solidFill>
                  <a:srgbClr val="000000"/>
                </a:solidFill>
                <a:latin typeface="Inter"/>
                <a:ea typeface="Inter"/>
                <a:cs typeface="Inter"/>
                <a:sym typeface="Inter"/>
              </a:rPr>
              <a:t>Fitur Utama:</a:t>
            </a:r>
          </a:p>
          <a:p>
            <a:pPr algn="l" marL="634746" indent="-317373" lvl="1">
              <a:lnSpc>
                <a:spcPts val="4116"/>
              </a:lnSpc>
              <a:buFont typeface="Arial"/>
              <a:buChar char="•"/>
            </a:pPr>
            <a:r>
              <a:rPr lang="en-US" sz="2940">
                <a:solidFill>
                  <a:srgbClr val="000000"/>
                </a:solidFill>
                <a:latin typeface="Inter"/>
                <a:ea typeface="Inter"/>
                <a:cs typeface="Inter"/>
                <a:sym typeface="Inter"/>
              </a:rPr>
              <a:t>Intensitas pupuk (kg/ha)</a:t>
            </a:r>
          </a:p>
          <a:p>
            <a:pPr algn="l" marL="634746" indent="-317373" lvl="1">
              <a:lnSpc>
                <a:spcPts val="4116"/>
              </a:lnSpc>
              <a:buFont typeface="Arial"/>
              <a:buChar char="•"/>
            </a:pPr>
            <a:r>
              <a:rPr lang="en-US" sz="2940">
                <a:solidFill>
                  <a:srgbClr val="000000"/>
                </a:solidFill>
                <a:latin typeface="Inter"/>
                <a:ea typeface="Inter"/>
                <a:cs typeface="Inter"/>
                <a:sym typeface="Inter"/>
              </a:rPr>
              <a:t>Musim tanam</a:t>
            </a:r>
          </a:p>
          <a:p>
            <a:pPr algn="l" marL="634746" indent="-317373" lvl="1">
              <a:lnSpc>
                <a:spcPts val="4116"/>
              </a:lnSpc>
              <a:buFont typeface="Arial"/>
              <a:buChar char="•"/>
            </a:pPr>
            <a:r>
              <a:rPr lang="en-US" sz="2940">
                <a:solidFill>
                  <a:srgbClr val="000000"/>
                </a:solidFill>
                <a:latin typeface="Inter"/>
                <a:ea typeface="Inter"/>
                <a:cs typeface="Inter"/>
                <a:sym typeface="Inter"/>
              </a:rPr>
              <a:t>Jenis pupuk &amp; komoditas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EDDD"/>
        </a:solidFill>
      </p:bgPr>
    </p:bg>
    <p:spTree>
      <p:nvGrpSpPr>
        <p:cNvPr id="1" name=""/>
        <p:cNvGrpSpPr/>
        <p:nvPr/>
      </p:nvGrpSpPr>
      <p:grpSpPr>
        <a:xfrm>
          <a:off x="0" y="0"/>
          <a:ext cx="0" cy="0"/>
          <a:chOff x="0" y="0"/>
          <a:chExt cx="0" cy="0"/>
        </a:xfrm>
      </p:grpSpPr>
      <p:grpSp>
        <p:nvGrpSpPr>
          <p:cNvPr name="Group 2" id="2"/>
          <p:cNvGrpSpPr/>
          <p:nvPr/>
        </p:nvGrpSpPr>
        <p:grpSpPr>
          <a:xfrm rot="0">
            <a:off x="0" y="2367314"/>
            <a:ext cx="18288000" cy="7919686"/>
            <a:chOff x="0" y="0"/>
            <a:chExt cx="4816593" cy="2085843"/>
          </a:xfrm>
        </p:grpSpPr>
        <p:sp>
          <p:nvSpPr>
            <p:cNvPr name="Freeform 3" id="3"/>
            <p:cNvSpPr/>
            <p:nvPr/>
          </p:nvSpPr>
          <p:spPr>
            <a:xfrm flipH="false" flipV="false" rot="0">
              <a:off x="0" y="0"/>
              <a:ext cx="4816592" cy="2085843"/>
            </a:xfrm>
            <a:custGeom>
              <a:avLst/>
              <a:gdLst/>
              <a:ahLst/>
              <a:cxnLst/>
              <a:rect r="r" b="b" t="t" l="l"/>
              <a:pathLst>
                <a:path h="2085843" w="4816592">
                  <a:moveTo>
                    <a:pt x="0" y="0"/>
                  </a:moveTo>
                  <a:lnTo>
                    <a:pt x="4816592" y="0"/>
                  </a:lnTo>
                  <a:lnTo>
                    <a:pt x="4816592" y="2085843"/>
                  </a:lnTo>
                  <a:lnTo>
                    <a:pt x="0" y="2085843"/>
                  </a:lnTo>
                  <a:close/>
                </a:path>
              </a:pathLst>
            </a:custGeom>
            <a:solidFill>
              <a:srgbClr val="D6DAC8"/>
            </a:solidFill>
          </p:spPr>
        </p:sp>
        <p:sp>
          <p:nvSpPr>
            <p:cNvPr name="TextBox 4" id="4"/>
            <p:cNvSpPr txBox="true"/>
            <p:nvPr/>
          </p:nvSpPr>
          <p:spPr>
            <a:xfrm>
              <a:off x="0" y="-47625"/>
              <a:ext cx="4816593" cy="2133468"/>
            </a:xfrm>
            <a:prstGeom prst="rect">
              <a:avLst/>
            </a:prstGeom>
          </p:spPr>
          <p:txBody>
            <a:bodyPr anchor="ctr" rtlCol="false" tIns="50800" lIns="50800" bIns="50800" rIns="50800"/>
            <a:lstStyle/>
            <a:p>
              <a:pPr algn="ctr">
                <a:lnSpc>
                  <a:spcPts val="3012"/>
                </a:lnSpc>
              </a:pPr>
            </a:p>
          </p:txBody>
        </p:sp>
      </p:grpSp>
      <p:pic>
        <p:nvPicPr>
          <p:cNvPr name="Picture 5" id="5"/>
          <p:cNvPicPr>
            <a:picLocks noChangeAspect="true"/>
          </p:cNvPicPr>
          <p:nvPr/>
        </p:nvPicPr>
        <p:blipFill>
          <a:blip r:embed="rId2"/>
          <a:stretch>
            <a:fillRect/>
          </a:stretch>
        </p:blipFill>
        <p:spPr>
          <a:xfrm rot="0">
            <a:off x="7183338" y="7560076"/>
            <a:ext cx="12114176" cy="3736438"/>
          </a:xfrm>
          <a:prstGeom prst="rect">
            <a:avLst/>
          </a:prstGeom>
        </p:spPr>
      </p:pic>
      <p:sp>
        <p:nvSpPr>
          <p:cNvPr name="Freeform 6" id="6"/>
          <p:cNvSpPr/>
          <p:nvPr/>
        </p:nvSpPr>
        <p:spPr>
          <a:xfrm flipH="false" flipV="false" rot="0">
            <a:off x="16004893" y="1028700"/>
            <a:ext cx="3293711" cy="871461"/>
          </a:xfrm>
          <a:custGeom>
            <a:avLst/>
            <a:gdLst/>
            <a:ahLst/>
            <a:cxnLst/>
            <a:rect r="r" b="b" t="t" l="l"/>
            <a:pathLst>
              <a:path h="871461" w="3293711">
                <a:moveTo>
                  <a:pt x="0" y="0"/>
                </a:moveTo>
                <a:lnTo>
                  <a:pt x="3293711" y="0"/>
                </a:lnTo>
                <a:lnTo>
                  <a:pt x="3293711" y="871461"/>
                </a:lnTo>
                <a:lnTo>
                  <a:pt x="0" y="8714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true" rot="5400000">
            <a:off x="3931860" y="8492921"/>
            <a:ext cx="924994" cy="2102259"/>
          </a:xfrm>
          <a:custGeom>
            <a:avLst/>
            <a:gdLst/>
            <a:ahLst/>
            <a:cxnLst/>
            <a:rect r="r" b="b" t="t" l="l"/>
            <a:pathLst>
              <a:path h="2102259" w="924994">
                <a:moveTo>
                  <a:pt x="0" y="2102258"/>
                </a:moveTo>
                <a:lnTo>
                  <a:pt x="924994" y="2102258"/>
                </a:lnTo>
                <a:lnTo>
                  <a:pt x="924994" y="0"/>
                </a:lnTo>
                <a:lnTo>
                  <a:pt x="0" y="0"/>
                </a:lnTo>
                <a:lnTo>
                  <a:pt x="0" y="210225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true" rot="5400000">
            <a:off x="194896" y="8492921"/>
            <a:ext cx="924994" cy="2102259"/>
          </a:xfrm>
          <a:custGeom>
            <a:avLst/>
            <a:gdLst/>
            <a:ahLst/>
            <a:cxnLst/>
            <a:rect r="r" b="b" t="t" l="l"/>
            <a:pathLst>
              <a:path h="2102259" w="924994">
                <a:moveTo>
                  <a:pt x="0" y="2102258"/>
                </a:moveTo>
                <a:lnTo>
                  <a:pt x="924994" y="2102258"/>
                </a:lnTo>
                <a:lnTo>
                  <a:pt x="924994" y="0"/>
                </a:lnTo>
                <a:lnTo>
                  <a:pt x="0" y="0"/>
                </a:lnTo>
                <a:lnTo>
                  <a:pt x="0" y="210225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true" rot="5400000">
            <a:off x="2019898" y="8492921"/>
            <a:ext cx="924994" cy="2102259"/>
          </a:xfrm>
          <a:custGeom>
            <a:avLst/>
            <a:gdLst/>
            <a:ahLst/>
            <a:cxnLst/>
            <a:rect r="r" b="b" t="t" l="l"/>
            <a:pathLst>
              <a:path h="2102259" w="924994">
                <a:moveTo>
                  <a:pt x="924994" y="2102258"/>
                </a:moveTo>
                <a:lnTo>
                  <a:pt x="0" y="2102258"/>
                </a:lnTo>
                <a:lnTo>
                  <a:pt x="0" y="0"/>
                </a:lnTo>
                <a:lnTo>
                  <a:pt x="924994" y="0"/>
                </a:lnTo>
                <a:lnTo>
                  <a:pt x="924994" y="210225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458875" y="457200"/>
            <a:ext cx="18269904" cy="850127"/>
          </a:xfrm>
          <a:prstGeom prst="rect">
            <a:avLst/>
          </a:prstGeom>
        </p:spPr>
        <p:txBody>
          <a:bodyPr anchor="t" rtlCol="false" tIns="0" lIns="0" bIns="0" rIns="0">
            <a:spAutoFit/>
          </a:bodyPr>
          <a:lstStyle/>
          <a:p>
            <a:pPr algn="l" marL="0" indent="0" lvl="0">
              <a:lnSpc>
                <a:spcPts val="6786"/>
              </a:lnSpc>
            </a:pPr>
            <a:r>
              <a:rPr lang="en-US" sz="5608">
                <a:solidFill>
                  <a:srgbClr val="5F6F52"/>
                </a:solidFill>
                <a:latin typeface="Sunborn"/>
                <a:ea typeface="Sunborn"/>
                <a:cs typeface="Sunborn"/>
                <a:sym typeface="Sunborn"/>
              </a:rPr>
              <a:t>Modeling </a:t>
            </a:r>
          </a:p>
        </p:txBody>
      </p:sp>
      <p:sp>
        <p:nvSpPr>
          <p:cNvPr name="TextBox 11" id="11"/>
          <p:cNvSpPr txBox="true"/>
          <p:nvPr/>
        </p:nvSpPr>
        <p:spPr>
          <a:xfrm rot="0">
            <a:off x="742950" y="2589276"/>
            <a:ext cx="10490540" cy="6669024"/>
          </a:xfrm>
          <a:prstGeom prst="rect">
            <a:avLst/>
          </a:prstGeom>
        </p:spPr>
        <p:txBody>
          <a:bodyPr anchor="t" rtlCol="false" tIns="0" lIns="0" bIns="0" rIns="0">
            <a:spAutoFit/>
          </a:bodyPr>
          <a:lstStyle/>
          <a:p>
            <a:pPr algn="l">
              <a:lnSpc>
                <a:spcPts val="4116"/>
              </a:lnSpc>
            </a:pPr>
            <a:r>
              <a:rPr lang="en-US" sz="2940">
                <a:solidFill>
                  <a:srgbClr val="000000"/>
                </a:solidFill>
                <a:latin typeface="Gotham"/>
                <a:ea typeface="Gotham"/>
                <a:cs typeface="Gotham"/>
                <a:sym typeface="Gotham"/>
              </a:rPr>
              <a:t>Clustering:</a:t>
            </a:r>
          </a:p>
          <a:p>
            <a:pPr algn="l" marL="634746" indent="-317373" lvl="1">
              <a:lnSpc>
                <a:spcPts val="4116"/>
              </a:lnSpc>
              <a:buFont typeface="Arial"/>
              <a:buChar char="•"/>
            </a:pPr>
            <a:r>
              <a:rPr lang="en-US" sz="2940">
                <a:solidFill>
                  <a:srgbClr val="000000"/>
                </a:solidFill>
                <a:latin typeface="Gotham"/>
                <a:ea typeface="Gotham"/>
                <a:cs typeface="Gotham"/>
                <a:sym typeface="Gotham"/>
              </a:rPr>
              <a:t>10 segmen petani</a:t>
            </a:r>
            <a:r>
              <a:rPr lang="en-US" sz="2940">
                <a:solidFill>
                  <a:srgbClr val="000000"/>
                </a:solidFill>
                <a:latin typeface="Gotham"/>
                <a:ea typeface="Gotham"/>
                <a:cs typeface="Gotham"/>
                <a:sym typeface="Gotham"/>
              </a:rPr>
              <a:t> terbentuk</a:t>
            </a:r>
          </a:p>
          <a:p>
            <a:pPr algn="l" marL="634746" indent="-317373" lvl="1">
              <a:lnSpc>
                <a:spcPts val="4116"/>
              </a:lnSpc>
              <a:buFont typeface="Arial"/>
              <a:buChar char="•"/>
            </a:pPr>
            <a:r>
              <a:rPr lang="en-US" sz="2940">
                <a:solidFill>
                  <a:srgbClr val="000000"/>
                </a:solidFill>
                <a:latin typeface="Gotham"/>
                <a:ea typeface="Gotham"/>
                <a:cs typeface="Gotham"/>
                <a:sym typeface="Gotham"/>
              </a:rPr>
              <a:t>Mencerminkan perbedaan luas lahan &amp; intensitas pup</a:t>
            </a:r>
            <a:r>
              <a:rPr lang="en-US" sz="2940">
                <a:solidFill>
                  <a:srgbClr val="000000"/>
                </a:solidFill>
                <a:latin typeface="Gotham"/>
                <a:ea typeface="Gotham"/>
                <a:cs typeface="Gotham"/>
                <a:sym typeface="Gotham"/>
              </a:rPr>
              <a:t>uk</a:t>
            </a:r>
          </a:p>
          <a:p>
            <a:pPr algn="l">
              <a:lnSpc>
                <a:spcPts val="4116"/>
              </a:lnSpc>
            </a:pPr>
            <a:r>
              <a:rPr lang="en-US" sz="2940">
                <a:solidFill>
                  <a:srgbClr val="000000"/>
                </a:solidFill>
                <a:latin typeface="Gotham"/>
                <a:ea typeface="Gotham"/>
                <a:cs typeface="Gotham"/>
                <a:sym typeface="Gotham"/>
              </a:rPr>
              <a:t>Anomaly Detection:</a:t>
            </a:r>
          </a:p>
          <a:p>
            <a:pPr algn="l" marL="634746" indent="-317373" lvl="1">
              <a:lnSpc>
                <a:spcPts val="4116"/>
              </a:lnSpc>
              <a:buFont typeface="Arial"/>
              <a:buChar char="•"/>
            </a:pPr>
            <a:r>
              <a:rPr lang="en-US" sz="2940">
                <a:solidFill>
                  <a:srgbClr val="000000"/>
                </a:solidFill>
                <a:latin typeface="Gotham"/>
                <a:ea typeface="Gotham"/>
                <a:cs typeface="Gotham"/>
                <a:sym typeface="Gotham"/>
              </a:rPr>
              <a:t>Anomaly rate: 13,3%</a:t>
            </a:r>
          </a:p>
          <a:p>
            <a:pPr algn="l" marL="634746" indent="-317373" lvl="1">
              <a:lnSpc>
                <a:spcPts val="4116"/>
              </a:lnSpc>
              <a:buFont typeface="Arial"/>
              <a:buChar char="•"/>
            </a:pPr>
            <a:r>
              <a:rPr lang="en-US" sz="2940">
                <a:solidFill>
                  <a:srgbClr val="000000"/>
                </a:solidFill>
                <a:latin typeface="Gotham"/>
                <a:ea typeface="Gotham"/>
                <a:cs typeface="Gotham"/>
                <a:sym typeface="Gotham"/>
              </a:rPr>
              <a:t>Mayoritas petani masih mengikuti pola normal</a:t>
            </a:r>
          </a:p>
          <a:p>
            <a:pPr algn="l">
              <a:lnSpc>
                <a:spcPts val="4116"/>
              </a:lnSpc>
            </a:pPr>
            <a:r>
              <a:rPr lang="en-US" sz="2940">
                <a:solidFill>
                  <a:srgbClr val="000000"/>
                </a:solidFill>
                <a:latin typeface="Gotham"/>
                <a:ea typeface="Gotham"/>
                <a:cs typeface="Gotham"/>
                <a:sym typeface="Gotham"/>
              </a:rPr>
              <a:t>Ev</a:t>
            </a:r>
            <a:r>
              <a:rPr lang="en-US" sz="2940">
                <a:solidFill>
                  <a:srgbClr val="000000"/>
                </a:solidFill>
                <a:latin typeface="Gotham"/>
                <a:ea typeface="Gotham"/>
                <a:cs typeface="Gotham"/>
                <a:sym typeface="Gotham"/>
              </a:rPr>
              <a:t>aluasi Kepatuhan RDKK:</a:t>
            </a:r>
          </a:p>
          <a:p>
            <a:pPr algn="l" marL="634746" indent="-317373" lvl="1">
              <a:lnSpc>
                <a:spcPts val="4116"/>
              </a:lnSpc>
              <a:buFont typeface="Arial"/>
              <a:buChar char="•"/>
            </a:pPr>
            <a:r>
              <a:rPr lang="en-US" sz="2940">
                <a:solidFill>
                  <a:srgbClr val="000000"/>
                </a:solidFill>
                <a:latin typeface="Gotham"/>
                <a:ea typeface="Gotham"/>
                <a:cs typeface="Gotham"/>
                <a:sym typeface="Gotham"/>
              </a:rPr>
              <a:t>98,9%</a:t>
            </a:r>
            <a:r>
              <a:rPr lang="en-US" sz="2940">
                <a:solidFill>
                  <a:srgbClr val="000000"/>
                </a:solidFill>
                <a:latin typeface="Gotham"/>
                <a:ea typeface="Gotham"/>
                <a:cs typeface="Gotham"/>
                <a:sym typeface="Gotham"/>
              </a:rPr>
              <a:t> Normal</a:t>
            </a:r>
          </a:p>
          <a:p>
            <a:pPr algn="l" marL="634746" indent="-317373" lvl="1">
              <a:lnSpc>
                <a:spcPts val="4116"/>
              </a:lnSpc>
              <a:buFont typeface="Arial"/>
              <a:buChar char="•"/>
            </a:pPr>
            <a:r>
              <a:rPr lang="en-US" sz="2940">
                <a:solidFill>
                  <a:srgbClr val="000000"/>
                </a:solidFill>
                <a:latin typeface="Gotham"/>
                <a:ea typeface="Gotham"/>
                <a:cs typeface="Gotham"/>
                <a:sym typeface="Gotham"/>
              </a:rPr>
              <a:t>1,1% Overuse</a:t>
            </a:r>
          </a:p>
          <a:p>
            <a:pPr algn="l" marL="634746" indent="-317373" lvl="1">
              <a:lnSpc>
                <a:spcPts val="4116"/>
              </a:lnSpc>
              <a:buFont typeface="Arial"/>
              <a:buChar char="•"/>
            </a:pPr>
            <a:r>
              <a:rPr lang="en-US" sz="2940">
                <a:solidFill>
                  <a:srgbClr val="000000"/>
                </a:solidFill>
                <a:latin typeface="Gotham"/>
                <a:ea typeface="Gotham"/>
                <a:cs typeface="Gotham"/>
                <a:sym typeface="Gotham"/>
              </a:rPr>
              <a:t>Underuse tidak terdeteksi (petani dapat tid</a:t>
            </a:r>
            <a:r>
              <a:rPr lang="en-US" sz="2940">
                <a:solidFill>
                  <a:srgbClr val="000000"/>
                </a:solidFill>
                <a:latin typeface="Gotham"/>
                <a:ea typeface="Gotham"/>
                <a:cs typeface="Gotham"/>
                <a:sym typeface="Gotham"/>
              </a:rPr>
              <a:t>ak membeli pupuk)</a:t>
            </a:r>
          </a:p>
          <a:p>
            <a:pPr algn="l">
              <a:lnSpc>
                <a:spcPts val="4116"/>
              </a:lnSpc>
              <a:spcBef>
                <a:spcPct val="0"/>
              </a:spcBef>
            </a:pPr>
          </a:p>
        </p:txBody>
      </p:sp>
      <p:sp>
        <p:nvSpPr>
          <p:cNvPr name="TextBox 12" id="12"/>
          <p:cNvSpPr txBox="true"/>
          <p:nvPr/>
        </p:nvSpPr>
        <p:spPr>
          <a:xfrm rot="0">
            <a:off x="742950" y="1721143"/>
            <a:ext cx="8102694" cy="670676"/>
          </a:xfrm>
          <a:prstGeom prst="rect">
            <a:avLst/>
          </a:prstGeom>
        </p:spPr>
        <p:txBody>
          <a:bodyPr anchor="t" rtlCol="false" tIns="0" lIns="0" bIns="0" rIns="0">
            <a:spAutoFit/>
          </a:bodyPr>
          <a:lstStyle/>
          <a:p>
            <a:pPr algn="l" marL="0" indent="0" lvl="0">
              <a:lnSpc>
                <a:spcPts val="5334"/>
              </a:lnSpc>
            </a:pPr>
            <a:r>
              <a:rPr lang="en-US" sz="4408">
                <a:solidFill>
                  <a:srgbClr val="5F6F52"/>
                </a:solidFill>
                <a:latin typeface="Sunborn"/>
                <a:ea typeface="Sunborn"/>
                <a:cs typeface="Sunborn"/>
                <a:sym typeface="Sunborn"/>
              </a:rPr>
              <a:t>Hasil Modeling &amp; Output</a:t>
            </a:r>
          </a:p>
        </p:txBody>
      </p:sp>
      <p:sp>
        <p:nvSpPr>
          <p:cNvPr name="TextBox 13" id="13"/>
          <p:cNvSpPr txBox="true"/>
          <p:nvPr/>
        </p:nvSpPr>
        <p:spPr>
          <a:xfrm rot="0">
            <a:off x="11233490" y="2579751"/>
            <a:ext cx="6418259" cy="3078099"/>
          </a:xfrm>
          <a:prstGeom prst="rect">
            <a:avLst/>
          </a:prstGeom>
        </p:spPr>
        <p:txBody>
          <a:bodyPr anchor="t" rtlCol="false" tIns="0" lIns="0" bIns="0" rIns="0">
            <a:spAutoFit/>
          </a:bodyPr>
          <a:lstStyle/>
          <a:p>
            <a:pPr algn="l">
              <a:lnSpc>
                <a:spcPts val="4116"/>
              </a:lnSpc>
              <a:spcBef>
                <a:spcPct val="0"/>
              </a:spcBef>
            </a:pPr>
            <a:r>
              <a:rPr lang="en-US" sz="2940">
                <a:solidFill>
                  <a:srgbClr val="000000"/>
                </a:solidFill>
                <a:latin typeface="Inter"/>
                <a:ea typeface="Inter"/>
                <a:cs typeface="Inter"/>
                <a:sym typeface="Inter"/>
              </a:rPr>
              <a:t>Manfaa</a:t>
            </a:r>
            <a:r>
              <a:rPr lang="en-US" sz="2940">
                <a:solidFill>
                  <a:srgbClr val="000000"/>
                </a:solidFill>
                <a:latin typeface="Inter"/>
                <a:ea typeface="Inter"/>
                <a:cs typeface="Inter"/>
                <a:sym typeface="Inter"/>
              </a:rPr>
              <a:t>t Output:</a:t>
            </a:r>
          </a:p>
          <a:p>
            <a:pPr algn="l" marL="634746" indent="-317373" lvl="1">
              <a:lnSpc>
                <a:spcPts val="4116"/>
              </a:lnSpc>
              <a:buFont typeface="Arial"/>
              <a:buChar char="•"/>
            </a:pPr>
            <a:r>
              <a:rPr lang="en-US" sz="2940">
                <a:solidFill>
                  <a:srgbClr val="000000"/>
                </a:solidFill>
                <a:latin typeface="Inter"/>
                <a:ea typeface="Inter"/>
                <a:cs typeface="Inter"/>
                <a:sym typeface="Inter"/>
              </a:rPr>
              <a:t>Dasar rekom</a:t>
            </a:r>
            <a:r>
              <a:rPr lang="en-US" sz="2940">
                <a:solidFill>
                  <a:srgbClr val="000000"/>
                </a:solidFill>
                <a:latin typeface="Inter"/>
                <a:ea typeface="Inter"/>
                <a:cs typeface="Inter"/>
                <a:sym typeface="Inter"/>
              </a:rPr>
              <a:t>endasi &amp; prioritas pengawasan</a:t>
            </a:r>
          </a:p>
          <a:p>
            <a:pPr algn="l" marL="634746" indent="-317373" lvl="1">
              <a:lnSpc>
                <a:spcPts val="4116"/>
              </a:lnSpc>
              <a:buFont typeface="Arial"/>
              <a:buChar char="•"/>
            </a:pPr>
            <a:r>
              <a:rPr lang="en-US" sz="2940">
                <a:solidFill>
                  <a:srgbClr val="000000"/>
                </a:solidFill>
                <a:latin typeface="Inter"/>
                <a:ea typeface="Inter"/>
                <a:cs typeface="Inter"/>
                <a:sym typeface="Inter"/>
              </a:rPr>
              <a:t>Ditampilkan dalam dashboard Streamlit</a:t>
            </a:r>
          </a:p>
          <a:p>
            <a:pPr algn="l">
              <a:lnSpc>
                <a:spcPts val="4116"/>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6DAC8"/>
        </a:solidFill>
      </p:bgPr>
    </p:bg>
    <p:spTree>
      <p:nvGrpSpPr>
        <p:cNvPr id="1" name=""/>
        <p:cNvGrpSpPr/>
        <p:nvPr/>
      </p:nvGrpSpPr>
      <p:grpSpPr>
        <a:xfrm>
          <a:off x="0" y="0"/>
          <a:ext cx="0" cy="0"/>
          <a:chOff x="0" y="0"/>
          <a:chExt cx="0" cy="0"/>
        </a:xfrm>
      </p:grpSpPr>
      <p:grpSp>
        <p:nvGrpSpPr>
          <p:cNvPr name="Group 2" id="2"/>
          <p:cNvGrpSpPr/>
          <p:nvPr/>
        </p:nvGrpSpPr>
        <p:grpSpPr>
          <a:xfrm rot="0">
            <a:off x="-294833" y="9596668"/>
            <a:ext cx="18877666" cy="944931"/>
            <a:chOff x="0" y="0"/>
            <a:chExt cx="4971896" cy="248871"/>
          </a:xfrm>
        </p:grpSpPr>
        <p:sp>
          <p:nvSpPr>
            <p:cNvPr name="Freeform 3" id="3"/>
            <p:cNvSpPr/>
            <p:nvPr/>
          </p:nvSpPr>
          <p:spPr>
            <a:xfrm flipH="false" flipV="false" rot="0">
              <a:off x="0" y="0"/>
              <a:ext cx="4971896" cy="248871"/>
            </a:xfrm>
            <a:custGeom>
              <a:avLst/>
              <a:gdLst/>
              <a:ahLst/>
              <a:cxnLst/>
              <a:rect r="r" b="b" t="t" l="l"/>
              <a:pathLst>
                <a:path h="248871" w="4971896">
                  <a:moveTo>
                    <a:pt x="0" y="0"/>
                  </a:moveTo>
                  <a:lnTo>
                    <a:pt x="4971896" y="0"/>
                  </a:lnTo>
                  <a:lnTo>
                    <a:pt x="4971896" y="248871"/>
                  </a:lnTo>
                  <a:lnTo>
                    <a:pt x="0" y="248871"/>
                  </a:lnTo>
                  <a:close/>
                </a:path>
              </a:pathLst>
            </a:custGeom>
            <a:solidFill>
              <a:srgbClr val="F6EDDD"/>
            </a:solidFill>
          </p:spPr>
        </p:sp>
        <p:sp>
          <p:nvSpPr>
            <p:cNvPr name="TextBox 4" id="4"/>
            <p:cNvSpPr txBox="true"/>
            <p:nvPr/>
          </p:nvSpPr>
          <p:spPr>
            <a:xfrm>
              <a:off x="0" y="-47625"/>
              <a:ext cx="4971896" cy="296496"/>
            </a:xfrm>
            <a:prstGeom prst="rect">
              <a:avLst/>
            </a:prstGeom>
          </p:spPr>
          <p:txBody>
            <a:bodyPr anchor="ctr" rtlCol="false" tIns="50800" lIns="50800" bIns="50800" rIns="50800"/>
            <a:lstStyle/>
            <a:p>
              <a:pPr algn="ctr">
                <a:lnSpc>
                  <a:spcPts val="3012"/>
                </a:lnSpc>
              </a:pPr>
            </a:p>
          </p:txBody>
        </p:sp>
      </p:grpSp>
      <p:sp>
        <p:nvSpPr>
          <p:cNvPr name="Freeform 5" id="5"/>
          <p:cNvSpPr/>
          <p:nvPr/>
        </p:nvSpPr>
        <p:spPr>
          <a:xfrm flipH="false" flipV="false" rot="0">
            <a:off x="16721449" y="-266124"/>
            <a:ext cx="1075701" cy="2444776"/>
          </a:xfrm>
          <a:custGeom>
            <a:avLst/>
            <a:gdLst/>
            <a:ahLst/>
            <a:cxnLst/>
            <a:rect r="r" b="b" t="t" l="l"/>
            <a:pathLst>
              <a:path h="2444776" w="1075701">
                <a:moveTo>
                  <a:pt x="0" y="0"/>
                </a:moveTo>
                <a:lnTo>
                  <a:pt x="1075702" y="0"/>
                </a:lnTo>
                <a:lnTo>
                  <a:pt x="1075702" y="2444776"/>
                </a:lnTo>
                <a:lnTo>
                  <a:pt x="0" y="24447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490849" y="8374280"/>
            <a:ext cx="1075701" cy="2444776"/>
          </a:xfrm>
          <a:custGeom>
            <a:avLst/>
            <a:gdLst/>
            <a:ahLst/>
            <a:cxnLst/>
            <a:rect r="r" b="b" t="t" l="l"/>
            <a:pathLst>
              <a:path h="2444776" w="1075701">
                <a:moveTo>
                  <a:pt x="0" y="0"/>
                </a:moveTo>
                <a:lnTo>
                  <a:pt x="1075702" y="0"/>
                </a:lnTo>
                <a:lnTo>
                  <a:pt x="1075702" y="2444776"/>
                </a:lnTo>
                <a:lnTo>
                  <a:pt x="0" y="24447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6224668" y="4590594"/>
            <a:ext cx="5838664" cy="931860"/>
          </a:xfrm>
          <a:prstGeom prst="rect">
            <a:avLst/>
          </a:prstGeom>
        </p:spPr>
        <p:txBody>
          <a:bodyPr anchor="t" rtlCol="false" tIns="0" lIns="0" bIns="0" rIns="0">
            <a:spAutoFit/>
          </a:bodyPr>
          <a:lstStyle/>
          <a:p>
            <a:pPr algn="l" marL="0" indent="0" lvl="0">
              <a:lnSpc>
                <a:spcPts val="8682"/>
              </a:lnSpc>
            </a:pPr>
            <a:r>
              <a:rPr lang="en-US" sz="7175">
                <a:solidFill>
                  <a:srgbClr val="5F6F52"/>
                </a:solidFill>
                <a:latin typeface="Sunborn"/>
                <a:ea typeface="Sunborn"/>
                <a:cs typeface="Sunborn"/>
                <a:sym typeface="Sunborn"/>
              </a:rPr>
              <a:t>Dashboard</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6EDDD"/>
        </a:solidFill>
      </p:bgPr>
    </p:bg>
    <p:spTree>
      <p:nvGrpSpPr>
        <p:cNvPr id="1" name=""/>
        <p:cNvGrpSpPr/>
        <p:nvPr/>
      </p:nvGrpSpPr>
      <p:grpSpPr>
        <a:xfrm>
          <a:off x="0" y="0"/>
          <a:ext cx="0" cy="0"/>
          <a:chOff x="0" y="0"/>
          <a:chExt cx="0" cy="0"/>
        </a:xfrm>
      </p:grpSpPr>
      <p:grpSp>
        <p:nvGrpSpPr>
          <p:cNvPr name="Group 2" id="2"/>
          <p:cNvGrpSpPr/>
          <p:nvPr/>
        </p:nvGrpSpPr>
        <p:grpSpPr>
          <a:xfrm rot="0">
            <a:off x="0" y="0"/>
            <a:ext cx="17259300" cy="9258300"/>
            <a:chOff x="0" y="0"/>
            <a:chExt cx="4545659" cy="2438400"/>
          </a:xfrm>
        </p:grpSpPr>
        <p:sp>
          <p:nvSpPr>
            <p:cNvPr name="Freeform 3" id="3"/>
            <p:cNvSpPr/>
            <p:nvPr/>
          </p:nvSpPr>
          <p:spPr>
            <a:xfrm flipH="false" flipV="false" rot="0">
              <a:off x="0" y="0"/>
              <a:ext cx="4545659" cy="2438400"/>
            </a:xfrm>
            <a:custGeom>
              <a:avLst/>
              <a:gdLst/>
              <a:ahLst/>
              <a:cxnLst/>
              <a:rect r="r" b="b" t="t" l="l"/>
              <a:pathLst>
                <a:path h="2438400" w="4545659">
                  <a:moveTo>
                    <a:pt x="0" y="0"/>
                  </a:moveTo>
                  <a:lnTo>
                    <a:pt x="4545659" y="0"/>
                  </a:lnTo>
                  <a:lnTo>
                    <a:pt x="4545659" y="2438400"/>
                  </a:lnTo>
                  <a:lnTo>
                    <a:pt x="0" y="2438400"/>
                  </a:lnTo>
                  <a:close/>
                </a:path>
              </a:pathLst>
            </a:custGeom>
            <a:solidFill>
              <a:srgbClr val="D6DAC8"/>
            </a:solidFill>
          </p:spPr>
        </p:sp>
        <p:sp>
          <p:nvSpPr>
            <p:cNvPr name="TextBox 4" id="4"/>
            <p:cNvSpPr txBox="true"/>
            <p:nvPr/>
          </p:nvSpPr>
          <p:spPr>
            <a:xfrm>
              <a:off x="0" y="-47625"/>
              <a:ext cx="4545659" cy="2486025"/>
            </a:xfrm>
            <a:prstGeom prst="rect">
              <a:avLst/>
            </a:prstGeom>
          </p:spPr>
          <p:txBody>
            <a:bodyPr anchor="ctr" rtlCol="false" tIns="50800" lIns="50800" bIns="50800" rIns="50800"/>
            <a:lstStyle/>
            <a:p>
              <a:pPr algn="ctr">
                <a:lnSpc>
                  <a:spcPts val="3012"/>
                </a:lnSpc>
              </a:pPr>
            </a:p>
          </p:txBody>
        </p:sp>
      </p:grpSp>
      <p:sp>
        <p:nvSpPr>
          <p:cNvPr name="TextBox 5" id="5"/>
          <p:cNvSpPr txBox="true"/>
          <p:nvPr/>
        </p:nvSpPr>
        <p:spPr>
          <a:xfrm rot="0">
            <a:off x="289250" y="2474246"/>
            <a:ext cx="8115300" cy="5355304"/>
          </a:xfrm>
          <a:prstGeom prst="rect">
            <a:avLst/>
          </a:prstGeom>
        </p:spPr>
        <p:txBody>
          <a:bodyPr anchor="t" rtlCol="false" tIns="0" lIns="0" bIns="0" rIns="0">
            <a:spAutoFit/>
          </a:bodyPr>
          <a:lstStyle/>
          <a:p>
            <a:pPr algn="just" marL="547582" indent="-273791" lvl="1">
              <a:lnSpc>
                <a:spcPts val="3550"/>
              </a:lnSpc>
              <a:buFont typeface="Arial"/>
              <a:buChar char="•"/>
            </a:pPr>
            <a:r>
              <a:rPr lang="en-US" sz="2536">
                <a:solidFill>
                  <a:srgbClr val="5F6F52"/>
                </a:solidFill>
                <a:latin typeface="Gotham"/>
                <a:ea typeface="Gotham"/>
                <a:cs typeface="Gotham"/>
                <a:sym typeface="Gotham"/>
              </a:rPr>
              <a:t>Distribusi pupuk relatif stabil</a:t>
            </a:r>
          </a:p>
          <a:p>
            <a:pPr algn="just">
              <a:lnSpc>
                <a:spcPts val="3550"/>
              </a:lnSpc>
            </a:pPr>
            <a:r>
              <a:rPr lang="en-US" sz="2536">
                <a:solidFill>
                  <a:srgbClr val="5F6F52"/>
                </a:solidFill>
                <a:latin typeface="Gotham"/>
                <a:ea typeface="Gotham"/>
                <a:cs typeface="Gotham"/>
                <a:sym typeface="Gotham"/>
              </a:rPr>
              <a:t>86,7% petani b</a:t>
            </a:r>
            <a:r>
              <a:rPr lang="en-US" sz="2536">
                <a:solidFill>
                  <a:srgbClr val="5F6F52"/>
                </a:solidFill>
                <a:latin typeface="Gotham"/>
                <a:ea typeface="Gotham"/>
                <a:cs typeface="Gotham"/>
                <a:sym typeface="Gotham"/>
              </a:rPr>
              <a:t>erada pada pola penggunaan normal</a:t>
            </a:r>
          </a:p>
          <a:p>
            <a:pPr algn="just" marL="547582" indent="-273791" lvl="1">
              <a:lnSpc>
                <a:spcPts val="3550"/>
              </a:lnSpc>
              <a:buFont typeface="Arial"/>
              <a:buChar char="•"/>
            </a:pPr>
            <a:r>
              <a:rPr lang="en-US" sz="2536">
                <a:solidFill>
                  <a:srgbClr val="5F6F52"/>
                </a:solidFill>
                <a:latin typeface="Gotham"/>
                <a:ea typeface="Gotham"/>
                <a:cs typeface="Gotham"/>
                <a:sym typeface="Gotham"/>
              </a:rPr>
              <a:t>Anomali bersifat moderat &amp; terkendali</a:t>
            </a:r>
          </a:p>
          <a:p>
            <a:pPr algn="just">
              <a:lnSpc>
                <a:spcPts val="3550"/>
              </a:lnSpc>
            </a:pPr>
            <a:r>
              <a:rPr lang="en-US" sz="2536">
                <a:solidFill>
                  <a:srgbClr val="5F6F52"/>
                </a:solidFill>
                <a:latin typeface="Gotham"/>
                <a:ea typeface="Gotham"/>
                <a:cs typeface="Gotham"/>
                <a:sym typeface="Gotham"/>
              </a:rPr>
              <a:t>Anomaly rate 13,3% → cukup untuk pemantauan rutin</a:t>
            </a:r>
          </a:p>
          <a:p>
            <a:pPr algn="just" marL="547582" indent="-273791" lvl="1">
              <a:lnSpc>
                <a:spcPts val="3550"/>
              </a:lnSpc>
              <a:buFont typeface="Arial"/>
              <a:buChar char="•"/>
            </a:pPr>
            <a:r>
              <a:rPr lang="en-US" sz="2536">
                <a:solidFill>
                  <a:srgbClr val="5F6F52"/>
                </a:solidFill>
                <a:latin typeface="Gotham"/>
                <a:ea typeface="Gotham"/>
                <a:cs typeface="Gotham"/>
                <a:sym typeface="Gotham"/>
              </a:rPr>
              <a:t>Kebutuhan pupuk tidak homogen</a:t>
            </a:r>
          </a:p>
          <a:p>
            <a:pPr algn="just">
              <a:lnSpc>
                <a:spcPts val="3550"/>
              </a:lnSpc>
            </a:pPr>
            <a:r>
              <a:rPr lang="en-US" sz="2536">
                <a:solidFill>
                  <a:srgbClr val="5F6F52"/>
                </a:solidFill>
                <a:latin typeface="Gotham"/>
                <a:ea typeface="Gotham"/>
                <a:cs typeface="Gotham"/>
                <a:sym typeface="Gotham"/>
              </a:rPr>
              <a:t>10 klaster petani menunjukkan perbedaan intensitas pemupukan</a:t>
            </a:r>
          </a:p>
          <a:p>
            <a:pPr algn="just" marL="547582" indent="-273791" lvl="1">
              <a:lnSpc>
                <a:spcPts val="3550"/>
              </a:lnSpc>
              <a:buFont typeface="Arial"/>
              <a:buChar char="•"/>
            </a:pPr>
            <a:r>
              <a:rPr lang="en-US" sz="2536">
                <a:solidFill>
                  <a:srgbClr val="5F6F52"/>
                </a:solidFill>
                <a:latin typeface="Gotham"/>
                <a:ea typeface="Gotham"/>
                <a:cs typeface="Gotham"/>
                <a:sym typeface="Gotham"/>
              </a:rPr>
              <a:t>Klaster kecil = risiko tinggi</a:t>
            </a:r>
          </a:p>
          <a:p>
            <a:pPr algn="just">
              <a:lnSpc>
                <a:spcPts val="3550"/>
              </a:lnSpc>
            </a:pPr>
            <a:r>
              <a:rPr lang="en-US" sz="2536">
                <a:solidFill>
                  <a:srgbClr val="5F6F52"/>
                </a:solidFill>
                <a:latin typeface="Gotham"/>
                <a:ea typeface="Gotham"/>
                <a:cs typeface="Gotham"/>
                <a:sym typeface="Gotham"/>
              </a:rPr>
              <a:t>Beberapa klaster minor memiliki tingkat anomali sangat tinggi</a:t>
            </a:r>
          </a:p>
        </p:txBody>
      </p:sp>
      <p:sp>
        <p:nvSpPr>
          <p:cNvPr name="TextBox 6" id="6"/>
          <p:cNvSpPr txBox="true"/>
          <p:nvPr/>
        </p:nvSpPr>
        <p:spPr>
          <a:xfrm rot="0">
            <a:off x="514350" y="1019175"/>
            <a:ext cx="16230600" cy="1020736"/>
          </a:xfrm>
          <a:prstGeom prst="rect">
            <a:avLst/>
          </a:prstGeom>
        </p:spPr>
        <p:txBody>
          <a:bodyPr anchor="t" rtlCol="false" tIns="0" lIns="0" bIns="0" rIns="0">
            <a:spAutoFit/>
          </a:bodyPr>
          <a:lstStyle/>
          <a:p>
            <a:pPr algn="l" marL="0" indent="0" lvl="0">
              <a:lnSpc>
                <a:spcPts val="8091"/>
              </a:lnSpc>
            </a:pPr>
            <a:r>
              <a:rPr lang="en-US" sz="6687">
                <a:solidFill>
                  <a:srgbClr val="5F6F52"/>
                </a:solidFill>
                <a:latin typeface="Sunborn"/>
                <a:ea typeface="Sunborn"/>
                <a:cs typeface="Sunborn"/>
                <a:sym typeface="Sunborn"/>
              </a:rPr>
              <a:t>Insight</a:t>
            </a:r>
          </a:p>
        </p:txBody>
      </p:sp>
      <p:sp>
        <p:nvSpPr>
          <p:cNvPr name="TextBox 7" id="7"/>
          <p:cNvSpPr txBox="true"/>
          <p:nvPr/>
        </p:nvSpPr>
        <p:spPr>
          <a:xfrm rot="0">
            <a:off x="8896390" y="2474246"/>
            <a:ext cx="8115300" cy="4907629"/>
          </a:xfrm>
          <a:prstGeom prst="rect">
            <a:avLst/>
          </a:prstGeom>
        </p:spPr>
        <p:txBody>
          <a:bodyPr anchor="t" rtlCol="false" tIns="0" lIns="0" bIns="0" rIns="0">
            <a:spAutoFit/>
          </a:bodyPr>
          <a:lstStyle/>
          <a:p>
            <a:pPr algn="just" marL="547582" indent="-273791" lvl="1">
              <a:lnSpc>
                <a:spcPts val="3550"/>
              </a:lnSpc>
              <a:buFont typeface="Arial"/>
              <a:buChar char="•"/>
            </a:pPr>
            <a:r>
              <a:rPr lang="en-US" sz="2536">
                <a:solidFill>
                  <a:srgbClr val="5F6F52"/>
                </a:solidFill>
                <a:latin typeface="Gotham"/>
                <a:ea typeface="Gotham"/>
                <a:cs typeface="Gotham"/>
                <a:sym typeface="Gotham"/>
              </a:rPr>
              <a:t>Kepatuhan RDKK sangat baik</a:t>
            </a:r>
          </a:p>
          <a:p>
            <a:pPr algn="just">
              <a:lnSpc>
                <a:spcPts val="3550"/>
              </a:lnSpc>
            </a:pPr>
            <a:r>
              <a:rPr lang="en-US" sz="2536">
                <a:solidFill>
                  <a:srgbClr val="5F6F52"/>
                </a:solidFill>
                <a:latin typeface="Gotham"/>
                <a:ea typeface="Gotham"/>
                <a:cs typeface="Gotham"/>
                <a:sym typeface="Gotham"/>
              </a:rPr>
              <a:t>98,9% no</a:t>
            </a:r>
            <a:r>
              <a:rPr lang="en-US" sz="2536">
                <a:solidFill>
                  <a:srgbClr val="5F6F52"/>
                </a:solidFill>
                <a:latin typeface="Gotham"/>
                <a:ea typeface="Gotham"/>
                <a:cs typeface="Gotham"/>
                <a:sym typeface="Gotham"/>
              </a:rPr>
              <a:t>rmal, hanya 1,1% overuse, ta</a:t>
            </a:r>
            <a:r>
              <a:rPr lang="en-US" sz="2536">
                <a:solidFill>
                  <a:srgbClr val="5F6F52"/>
                </a:solidFill>
                <a:latin typeface="Gotham"/>
                <a:ea typeface="Gotham"/>
                <a:cs typeface="Gotham"/>
                <a:sym typeface="Gotham"/>
              </a:rPr>
              <a:t>npa underuse</a:t>
            </a:r>
          </a:p>
          <a:p>
            <a:pPr algn="just" marL="547582" indent="-273791" lvl="1">
              <a:lnSpc>
                <a:spcPts val="3550"/>
              </a:lnSpc>
              <a:buFont typeface="Arial"/>
              <a:buChar char="•"/>
            </a:pPr>
            <a:r>
              <a:rPr lang="en-US" sz="2536">
                <a:solidFill>
                  <a:srgbClr val="5F6F52"/>
                </a:solidFill>
                <a:latin typeface="Gotham"/>
                <a:ea typeface="Gotham"/>
                <a:cs typeface="Gotham"/>
                <a:sym typeface="Gotham"/>
              </a:rPr>
              <a:t>Overuse jadi</a:t>
            </a:r>
            <a:r>
              <a:rPr lang="en-US" sz="2536">
                <a:solidFill>
                  <a:srgbClr val="5F6F52"/>
                </a:solidFill>
                <a:latin typeface="Gotham"/>
                <a:ea typeface="Gotham"/>
                <a:cs typeface="Gotham"/>
                <a:sym typeface="Gotham"/>
              </a:rPr>
              <a:t> fokus pengawasan</a:t>
            </a:r>
          </a:p>
          <a:p>
            <a:pPr algn="just">
              <a:lnSpc>
                <a:spcPts val="3550"/>
              </a:lnSpc>
            </a:pPr>
            <a:r>
              <a:rPr lang="en-US" sz="2536">
                <a:solidFill>
                  <a:srgbClr val="5F6F52"/>
                </a:solidFill>
                <a:latin typeface="Gotham"/>
                <a:ea typeface="Gotham"/>
                <a:cs typeface="Gotham"/>
                <a:sym typeface="Gotham"/>
              </a:rPr>
              <a:t>S</a:t>
            </a:r>
            <a:r>
              <a:rPr lang="en-US" sz="2536">
                <a:solidFill>
                  <a:srgbClr val="5F6F52"/>
                </a:solidFill>
                <a:latin typeface="Gotham"/>
                <a:ea typeface="Gotham"/>
                <a:cs typeface="Gotham"/>
                <a:sym typeface="Gotham"/>
              </a:rPr>
              <a:t>eluruh penyimpangan berupa penggunaan berlebih</a:t>
            </a:r>
          </a:p>
          <a:p>
            <a:pPr algn="just" marL="547582" indent="-273791" lvl="1">
              <a:lnSpc>
                <a:spcPts val="3550"/>
              </a:lnSpc>
              <a:buFont typeface="Arial"/>
              <a:buChar char="•"/>
            </a:pPr>
            <a:r>
              <a:rPr lang="en-US" sz="2536">
                <a:solidFill>
                  <a:srgbClr val="5F6F52"/>
                </a:solidFill>
                <a:latin typeface="Gotham"/>
                <a:ea typeface="Gotham"/>
                <a:cs typeface="Gotham"/>
                <a:sym typeface="Gotham"/>
              </a:rPr>
              <a:t>Intervensi bersifat selektif</a:t>
            </a:r>
          </a:p>
          <a:p>
            <a:pPr algn="just">
              <a:lnSpc>
                <a:spcPts val="3550"/>
              </a:lnSpc>
            </a:pPr>
            <a:r>
              <a:rPr lang="en-US" sz="2536">
                <a:solidFill>
                  <a:srgbClr val="5F6F52"/>
                </a:solidFill>
                <a:latin typeface="Gotham"/>
                <a:ea typeface="Gotham"/>
                <a:cs typeface="Gotham"/>
                <a:sym typeface="Gotham"/>
              </a:rPr>
              <a:t>Hanya 3,1% petani masuk prioritas tinggi</a:t>
            </a:r>
          </a:p>
          <a:p>
            <a:pPr algn="just" marL="547582" indent="-273791" lvl="1">
              <a:lnSpc>
                <a:spcPts val="3550"/>
              </a:lnSpc>
              <a:buFont typeface="Arial"/>
              <a:buChar char="•"/>
            </a:pPr>
            <a:r>
              <a:rPr lang="en-US" sz="2536">
                <a:solidFill>
                  <a:srgbClr val="5F6F52"/>
                </a:solidFill>
                <a:latin typeface="Gotham"/>
                <a:ea typeface="Gotham"/>
                <a:cs typeface="Gotham"/>
                <a:sym typeface="Gotham"/>
              </a:rPr>
              <a:t>Padi &amp; Jagung paling menentukan pola</a:t>
            </a:r>
          </a:p>
          <a:p>
            <a:pPr algn="just">
              <a:lnSpc>
                <a:spcPts val="3550"/>
              </a:lnSpc>
            </a:pPr>
            <a:r>
              <a:rPr lang="en-US" sz="2536">
                <a:solidFill>
                  <a:srgbClr val="5F6F52"/>
                </a:solidFill>
                <a:latin typeface="Gotham"/>
                <a:ea typeface="Gotham"/>
                <a:cs typeface="Gotham"/>
                <a:sym typeface="Gotham"/>
              </a:rPr>
              <a:t>Komoditas dominan dalam distribusi pupuk subsidi</a:t>
            </a:r>
          </a:p>
          <a:p>
            <a:pPr algn="just">
              <a:lnSpc>
                <a:spcPts val="355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DAG7uliterw</dc:identifier>
  <dcterms:modified xsi:type="dcterms:W3CDTF">2011-08-01T06:04:30Z</dcterms:modified>
  <cp:revision>1</cp:revision>
  <dc:title>Green and Yellow Simple Product Research Proposal Presentation</dc:title>
</cp:coreProperties>
</file>